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5" r:id="rId2"/>
  </p:sldMasterIdLst>
  <p:notesMasterIdLst>
    <p:notesMasterId r:id="rId118"/>
  </p:notesMasterIdLst>
  <p:sldIdLst>
    <p:sldId id="854" r:id="rId3"/>
    <p:sldId id="702" r:id="rId4"/>
    <p:sldId id="700" r:id="rId5"/>
    <p:sldId id="948" r:id="rId6"/>
    <p:sldId id="994" r:id="rId7"/>
    <p:sldId id="290" r:id="rId8"/>
    <p:sldId id="947" r:id="rId9"/>
    <p:sldId id="946" r:id="rId10"/>
    <p:sldId id="949" r:id="rId11"/>
    <p:sldId id="950" r:id="rId12"/>
    <p:sldId id="820" r:id="rId13"/>
    <p:sldId id="821" r:id="rId14"/>
    <p:sldId id="822" r:id="rId15"/>
    <p:sldId id="951" r:id="rId16"/>
    <p:sldId id="823" r:id="rId17"/>
    <p:sldId id="997" r:id="rId18"/>
    <p:sldId id="996" r:id="rId19"/>
    <p:sldId id="995" r:id="rId20"/>
    <p:sldId id="366" r:id="rId21"/>
    <p:sldId id="572" r:id="rId22"/>
    <p:sldId id="673" r:id="rId23"/>
    <p:sldId id="375" r:id="rId24"/>
    <p:sldId id="488" r:id="rId25"/>
    <p:sldId id="303" r:id="rId26"/>
    <p:sldId id="533" r:id="rId27"/>
    <p:sldId id="494" r:id="rId28"/>
    <p:sldId id="811" r:id="rId29"/>
    <p:sldId id="294" r:id="rId30"/>
    <p:sldId id="952" r:id="rId31"/>
    <p:sldId id="998" r:id="rId32"/>
    <p:sldId id="999" r:id="rId33"/>
    <p:sldId id="1003" r:id="rId34"/>
    <p:sldId id="1001" r:id="rId35"/>
    <p:sldId id="1002" r:id="rId36"/>
    <p:sldId id="985" r:id="rId37"/>
    <p:sldId id="1004" r:id="rId38"/>
    <p:sldId id="1005" r:id="rId39"/>
    <p:sldId id="687" r:id="rId40"/>
    <p:sldId id="692" r:id="rId41"/>
    <p:sldId id="1006" r:id="rId42"/>
    <p:sldId id="987" r:id="rId43"/>
    <p:sldId id="1007" r:id="rId44"/>
    <p:sldId id="1008" r:id="rId45"/>
    <p:sldId id="1009" r:id="rId46"/>
    <p:sldId id="1010" r:id="rId47"/>
    <p:sldId id="1011" r:id="rId48"/>
    <p:sldId id="1012" r:id="rId49"/>
    <p:sldId id="1013" r:id="rId50"/>
    <p:sldId id="298" r:id="rId51"/>
    <p:sldId id="970" r:id="rId52"/>
    <p:sldId id="971" r:id="rId53"/>
    <p:sldId id="989" r:id="rId54"/>
    <p:sldId id="302" r:id="rId55"/>
    <p:sldId id="300" r:id="rId56"/>
    <p:sldId id="295" r:id="rId57"/>
    <p:sldId id="313" r:id="rId58"/>
    <p:sldId id="397" r:id="rId59"/>
    <p:sldId id="312" r:id="rId60"/>
    <p:sldId id="399" r:id="rId61"/>
    <p:sldId id="670" r:id="rId62"/>
    <p:sldId id="1015" r:id="rId63"/>
    <p:sldId id="1014" r:id="rId64"/>
    <p:sldId id="296" r:id="rId65"/>
    <p:sldId id="1016" r:id="rId66"/>
    <p:sldId id="1017" r:id="rId67"/>
    <p:sldId id="842" r:id="rId68"/>
    <p:sldId id="841" r:id="rId69"/>
    <p:sldId id="983" r:id="rId70"/>
    <p:sldId id="1018" r:id="rId71"/>
    <p:sldId id="972" r:id="rId72"/>
    <p:sldId id="1019" r:id="rId73"/>
    <p:sldId id="301" r:id="rId74"/>
    <p:sldId id="293" r:id="rId75"/>
    <p:sldId id="1029" r:id="rId76"/>
    <p:sldId id="978" r:id="rId77"/>
    <p:sldId id="1023" r:id="rId78"/>
    <p:sldId id="974" r:id="rId79"/>
    <p:sldId id="976" r:id="rId80"/>
    <p:sldId id="840" r:id="rId81"/>
    <p:sldId id="852" r:id="rId82"/>
    <p:sldId id="831" r:id="rId83"/>
    <p:sldId id="832" r:id="rId84"/>
    <p:sldId id="473" r:id="rId85"/>
    <p:sldId id="504" r:id="rId86"/>
    <p:sldId id="474" r:id="rId87"/>
    <p:sldId id="812" r:id="rId88"/>
    <p:sldId id="1030" r:id="rId89"/>
    <p:sldId id="1031" r:id="rId90"/>
    <p:sldId id="814" r:id="rId91"/>
    <p:sldId id="828" r:id="rId92"/>
    <p:sldId id="980" r:id="rId93"/>
    <p:sldId id="826" r:id="rId94"/>
    <p:sldId id="1032" r:id="rId95"/>
    <p:sldId id="827" r:id="rId96"/>
    <p:sldId id="833" r:id="rId97"/>
    <p:sldId id="1020" r:id="rId98"/>
    <p:sldId id="1026" r:id="rId99"/>
    <p:sldId id="981" r:id="rId100"/>
    <p:sldId id="1024" r:id="rId101"/>
    <p:sldId id="990" r:id="rId102"/>
    <p:sldId id="992" r:id="rId103"/>
    <p:sldId id="991" r:id="rId104"/>
    <p:sldId id="1027" r:id="rId105"/>
    <p:sldId id="582" r:id="rId106"/>
    <p:sldId id="297" r:id="rId107"/>
    <p:sldId id="1033" r:id="rId108"/>
    <p:sldId id="737" r:id="rId109"/>
    <p:sldId id="736" r:id="rId110"/>
    <p:sldId id="738" r:id="rId111"/>
    <p:sldId id="793" r:id="rId112"/>
    <p:sldId id="847" r:id="rId113"/>
    <p:sldId id="945" r:id="rId114"/>
    <p:sldId id="671" r:id="rId115"/>
    <p:sldId id="1028" r:id="rId116"/>
    <p:sldId id="993"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Anderson" initials="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2C48C5-8E6B-44A9-9012-A71E03BD19EE}" v="44" dt="2020-09-09T00:00:46.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74377" autoAdjust="0"/>
  </p:normalViewPr>
  <p:slideViewPr>
    <p:cSldViewPr snapToGrid="0" snapToObjects="1">
      <p:cViewPr varScale="1">
        <p:scale>
          <a:sx n="81" d="100"/>
          <a:sy n="81" d="100"/>
        </p:scale>
        <p:origin x="2406"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1790"/>
    </p:cViewPr>
  </p:sorterViewPr>
  <p:notesViewPr>
    <p:cSldViewPr snapToGrid="0" snapToObjects="1">
      <p:cViewPr>
        <p:scale>
          <a:sx n="100" d="100"/>
          <a:sy n="100" d="100"/>
        </p:scale>
        <p:origin x="2832" y="-43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commentAuthors" Target="commen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Anderson" userId="b9d6594948bca552" providerId="LiveId" clId="{66475A26-C354-4F0E-91B2-156A490C19AA}"/>
    <pc:docChg chg="custSel modSld">
      <pc:chgData name="Steven Anderson" userId="b9d6594948bca552" providerId="LiveId" clId="{66475A26-C354-4F0E-91B2-156A490C19AA}" dt="2020-07-22T22:10:31.879" v="130" actId="123"/>
      <pc:docMkLst>
        <pc:docMk/>
      </pc:docMkLst>
      <pc:sldChg chg="addSp modSp mod addCm delCm">
        <pc:chgData name="Steven Anderson" userId="b9d6594948bca552" providerId="LiveId" clId="{66475A26-C354-4F0E-91B2-156A490C19AA}" dt="2020-07-22T22:10:31.879" v="130" actId="123"/>
        <pc:sldMkLst>
          <pc:docMk/>
          <pc:sldMk cId="2477162941" sldId="296"/>
        </pc:sldMkLst>
        <pc:spChg chg="add mod">
          <ac:chgData name="Steven Anderson" userId="b9d6594948bca552" providerId="LiveId" clId="{66475A26-C354-4F0E-91B2-156A490C19AA}" dt="2020-07-22T22:10:31.879" v="130" actId="123"/>
          <ac:spMkLst>
            <pc:docMk/>
            <pc:sldMk cId="2477162941" sldId="296"/>
            <ac:spMk id="8" creationId="{34CE6E92-C302-4E0E-9EB9-367D97353E22}"/>
          </ac:spMkLst>
        </pc:spChg>
      </pc:sldChg>
    </pc:docChg>
  </pc:docChgLst>
  <pc:docChgLst>
    <pc:chgData name="Bethany Bolen" userId="8e338a04f9f07398" providerId="LiveId" clId="{DC2C48C5-8E6B-44A9-9012-A71E03BD19EE}"/>
    <pc:docChg chg="undo custSel modSld">
      <pc:chgData name="Bethany Bolen" userId="8e338a04f9f07398" providerId="LiveId" clId="{DC2C48C5-8E6B-44A9-9012-A71E03BD19EE}" dt="2020-09-09T00:01:05.066" v="176" actId="732"/>
      <pc:docMkLst>
        <pc:docMk/>
      </pc:docMkLst>
      <pc:sldChg chg="addSp delSp modSp mod">
        <pc:chgData name="Bethany Bolen" userId="8e338a04f9f07398" providerId="LiveId" clId="{DC2C48C5-8E6B-44A9-9012-A71E03BD19EE}" dt="2020-09-08T23:58:31.744" v="76" actId="478"/>
        <pc:sldMkLst>
          <pc:docMk/>
          <pc:sldMk cId="1660087940" sldId="670"/>
        </pc:sldMkLst>
        <pc:picChg chg="add mod ord">
          <ac:chgData name="Bethany Bolen" userId="8e338a04f9f07398" providerId="LiveId" clId="{DC2C48C5-8E6B-44A9-9012-A71E03BD19EE}" dt="2020-09-08T23:58:30.884" v="75" actId="167"/>
          <ac:picMkLst>
            <pc:docMk/>
            <pc:sldMk cId="1660087940" sldId="670"/>
            <ac:picMk id="6" creationId="{83229165-2835-428B-A7F4-C9E9329B02B8}"/>
          </ac:picMkLst>
        </pc:picChg>
        <pc:picChg chg="del">
          <ac:chgData name="Bethany Bolen" userId="8e338a04f9f07398" providerId="LiveId" clId="{DC2C48C5-8E6B-44A9-9012-A71E03BD19EE}" dt="2020-09-08T23:58:31.744" v="76" actId="478"/>
          <ac:picMkLst>
            <pc:docMk/>
            <pc:sldMk cId="1660087940" sldId="670"/>
            <ac:picMk id="3074" creationId="{00000000-0000-0000-0000-000000000000}"/>
          </ac:picMkLst>
        </pc:picChg>
      </pc:sldChg>
      <pc:sldChg chg="addSp delSp modSp mod">
        <pc:chgData name="Bethany Bolen" userId="8e338a04f9f07398" providerId="LiveId" clId="{DC2C48C5-8E6B-44A9-9012-A71E03BD19EE}" dt="2020-09-08T23:57:10.620" v="30" actId="732"/>
        <pc:sldMkLst>
          <pc:docMk/>
          <pc:sldMk cId="2771809561" sldId="811"/>
        </pc:sldMkLst>
        <pc:picChg chg="add mod ord modCrop">
          <ac:chgData name="Bethany Bolen" userId="8e338a04f9f07398" providerId="LiveId" clId="{DC2C48C5-8E6B-44A9-9012-A71E03BD19EE}" dt="2020-09-08T23:57:10.620" v="30" actId="732"/>
          <ac:picMkLst>
            <pc:docMk/>
            <pc:sldMk cId="2771809561" sldId="811"/>
            <ac:picMk id="5" creationId="{704CCB55-08DD-4575-AF57-4F5CFC816037}"/>
          </ac:picMkLst>
        </pc:picChg>
        <pc:picChg chg="del">
          <ac:chgData name="Bethany Bolen" userId="8e338a04f9f07398" providerId="LiveId" clId="{DC2C48C5-8E6B-44A9-9012-A71E03BD19EE}" dt="2020-09-08T23:57:05.512" v="28" actId="478"/>
          <ac:picMkLst>
            <pc:docMk/>
            <pc:sldMk cId="2771809561" sldId="811"/>
            <ac:picMk id="6" creationId="{00000000-0000-0000-0000-000000000000}"/>
          </ac:picMkLst>
        </pc:picChg>
      </pc:sldChg>
      <pc:sldChg chg="addSp delSp modSp mod">
        <pc:chgData name="Bethany Bolen" userId="8e338a04f9f07398" providerId="LiveId" clId="{DC2C48C5-8E6B-44A9-9012-A71E03BD19EE}" dt="2020-09-08T23:58:53.019" v="86" actId="478"/>
        <pc:sldMkLst>
          <pc:docMk/>
          <pc:sldMk cId="2151749984" sldId="842"/>
        </pc:sldMkLst>
        <pc:picChg chg="del">
          <ac:chgData name="Bethany Bolen" userId="8e338a04f9f07398" providerId="LiveId" clId="{DC2C48C5-8E6B-44A9-9012-A71E03BD19EE}" dt="2020-09-08T23:58:53.019" v="86" actId="478"/>
          <ac:picMkLst>
            <pc:docMk/>
            <pc:sldMk cId="2151749984" sldId="842"/>
            <ac:picMk id="6" creationId="{00000000-0000-0000-0000-000000000000}"/>
          </ac:picMkLst>
        </pc:picChg>
        <pc:picChg chg="add mod ord">
          <ac:chgData name="Bethany Bolen" userId="8e338a04f9f07398" providerId="LiveId" clId="{DC2C48C5-8E6B-44A9-9012-A71E03BD19EE}" dt="2020-09-08T23:58:51.200" v="85" actId="167"/>
          <ac:picMkLst>
            <pc:docMk/>
            <pc:sldMk cId="2151749984" sldId="842"/>
            <ac:picMk id="7" creationId="{D03C3C1D-F060-4548-9DFF-FC90AB985313}"/>
          </ac:picMkLst>
        </pc:picChg>
      </pc:sldChg>
      <pc:sldChg chg="addSp delSp modSp mod">
        <pc:chgData name="Bethany Bolen" userId="8e338a04f9f07398" providerId="LiveId" clId="{DC2C48C5-8E6B-44A9-9012-A71E03BD19EE}" dt="2020-09-09T00:00:31.560" v="157" actId="478"/>
        <pc:sldMkLst>
          <pc:docMk/>
          <pc:sldMk cId="1923664601" sldId="945"/>
        </pc:sldMkLst>
        <pc:picChg chg="add mod ord">
          <ac:chgData name="Bethany Bolen" userId="8e338a04f9f07398" providerId="LiveId" clId="{DC2C48C5-8E6B-44A9-9012-A71E03BD19EE}" dt="2020-09-09T00:00:30.796" v="156" actId="167"/>
          <ac:picMkLst>
            <pc:docMk/>
            <pc:sldMk cId="1923664601" sldId="945"/>
            <ac:picMk id="6" creationId="{47ECD305-10DE-4115-BC94-F9D95E9EF8B7}"/>
          </ac:picMkLst>
        </pc:picChg>
        <pc:picChg chg="del">
          <ac:chgData name="Bethany Bolen" userId="8e338a04f9f07398" providerId="LiveId" clId="{DC2C48C5-8E6B-44A9-9012-A71E03BD19EE}" dt="2020-09-09T00:00:31.560" v="157" actId="478"/>
          <ac:picMkLst>
            <pc:docMk/>
            <pc:sldMk cId="1923664601" sldId="945"/>
            <ac:picMk id="2050" creationId="{00000000-0000-0000-0000-000000000000}"/>
          </ac:picMkLst>
        </pc:picChg>
      </pc:sldChg>
      <pc:sldChg chg="addSp delSp modSp mod">
        <pc:chgData name="Bethany Bolen" userId="8e338a04f9f07398" providerId="LiveId" clId="{DC2C48C5-8E6B-44A9-9012-A71E03BD19EE}" dt="2020-09-08T23:56:25.361" v="11" actId="12788"/>
        <pc:sldMkLst>
          <pc:docMk/>
          <pc:sldMk cId="4013238448" sldId="948"/>
        </pc:sldMkLst>
        <pc:picChg chg="add mod ord">
          <ac:chgData name="Bethany Bolen" userId="8e338a04f9f07398" providerId="LiveId" clId="{DC2C48C5-8E6B-44A9-9012-A71E03BD19EE}" dt="2020-09-08T23:56:25.361" v="11" actId="12788"/>
          <ac:picMkLst>
            <pc:docMk/>
            <pc:sldMk cId="4013238448" sldId="948"/>
            <ac:picMk id="6" creationId="{6042DB9A-BA9E-402F-86AC-8064766283E3}"/>
          </ac:picMkLst>
        </pc:picChg>
        <pc:picChg chg="del">
          <ac:chgData name="Bethany Bolen" userId="8e338a04f9f07398" providerId="LiveId" clId="{DC2C48C5-8E6B-44A9-9012-A71E03BD19EE}" dt="2020-09-08T23:56:21.049" v="8" actId="478"/>
          <ac:picMkLst>
            <pc:docMk/>
            <pc:sldMk cId="4013238448" sldId="948"/>
            <ac:picMk id="8" creationId="{00000000-0000-0000-0000-000000000000}"/>
          </ac:picMkLst>
        </pc:picChg>
      </pc:sldChg>
      <pc:sldChg chg="addSp delSp modSp mod">
        <pc:chgData name="Bethany Bolen" userId="8e338a04f9f07398" providerId="LiveId" clId="{DC2C48C5-8E6B-44A9-9012-A71E03BD19EE}" dt="2020-09-08T23:58:17.742" v="66" actId="167"/>
        <pc:sldMkLst>
          <pc:docMk/>
          <pc:sldMk cId="1051160183" sldId="970"/>
        </pc:sldMkLst>
        <pc:picChg chg="del">
          <ac:chgData name="Bethany Bolen" userId="8e338a04f9f07398" providerId="LiveId" clId="{DC2C48C5-8E6B-44A9-9012-A71E03BD19EE}" dt="2020-09-08T23:57:51.645" v="57" actId="478"/>
          <ac:picMkLst>
            <pc:docMk/>
            <pc:sldMk cId="1051160183" sldId="970"/>
            <ac:picMk id="6" creationId="{00000000-0000-0000-0000-000000000000}"/>
          </ac:picMkLst>
        </pc:picChg>
        <pc:picChg chg="add mod ord modCrop">
          <ac:chgData name="Bethany Bolen" userId="8e338a04f9f07398" providerId="LiveId" clId="{DC2C48C5-8E6B-44A9-9012-A71E03BD19EE}" dt="2020-09-08T23:58:17.742" v="66" actId="167"/>
          <ac:picMkLst>
            <pc:docMk/>
            <pc:sldMk cId="1051160183" sldId="970"/>
            <ac:picMk id="7" creationId="{5C822E30-3893-4B67-BFA7-570EFF456DD2}"/>
          </ac:picMkLst>
        </pc:picChg>
      </pc:sldChg>
      <pc:sldChg chg="addSp delSp modSp mod">
        <pc:chgData name="Bethany Bolen" userId="8e338a04f9f07398" providerId="LiveId" clId="{DC2C48C5-8E6B-44A9-9012-A71E03BD19EE}" dt="2020-09-08T23:59:05.283" v="96" actId="478"/>
        <pc:sldMkLst>
          <pc:docMk/>
          <pc:sldMk cId="3420671920" sldId="972"/>
        </pc:sldMkLst>
        <pc:picChg chg="add mod ord">
          <ac:chgData name="Bethany Bolen" userId="8e338a04f9f07398" providerId="LiveId" clId="{DC2C48C5-8E6B-44A9-9012-A71E03BD19EE}" dt="2020-09-08T23:59:04.494" v="95" actId="167"/>
          <ac:picMkLst>
            <pc:docMk/>
            <pc:sldMk cId="3420671920" sldId="972"/>
            <ac:picMk id="6" creationId="{F8B2F21A-9D3B-4BF3-9517-1F80FE8273B5}"/>
          </ac:picMkLst>
        </pc:picChg>
        <pc:picChg chg="del">
          <ac:chgData name="Bethany Bolen" userId="8e338a04f9f07398" providerId="LiveId" clId="{DC2C48C5-8E6B-44A9-9012-A71E03BD19EE}" dt="2020-09-08T23:59:05.283" v="96" actId="478"/>
          <ac:picMkLst>
            <pc:docMk/>
            <pc:sldMk cId="3420671920" sldId="972"/>
            <ac:picMk id="10242" creationId="{00000000-0000-0000-0000-000000000000}"/>
          </ac:picMkLst>
        </pc:picChg>
      </pc:sldChg>
      <pc:sldChg chg="addSp delSp modSp mod">
        <pc:chgData name="Bethany Bolen" userId="8e338a04f9f07398" providerId="LiveId" clId="{DC2C48C5-8E6B-44A9-9012-A71E03BD19EE}" dt="2020-09-08T23:57:25.910" v="40" actId="478"/>
        <pc:sldMkLst>
          <pc:docMk/>
          <pc:sldMk cId="878848567" sldId="987"/>
        </pc:sldMkLst>
        <pc:picChg chg="add mod ord">
          <ac:chgData name="Bethany Bolen" userId="8e338a04f9f07398" providerId="LiveId" clId="{DC2C48C5-8E6B-44A9-9012-A71E03BD19EE}" dt="2020-09-08T23:57:25.026" v="39" actId="167"/>
          <ac:picMkLst>
            <pc:docMk/>
            <pc:sldMk cId="878848567" sldId="987"/>
            <ac:picMk id="6" creationId="{14ACA3EB-C0B7-40B8-8A31-C41F3907EA80}"/>
          </ac:picMkLst>
        </pc:picChg>
        <pc:picChg chg="del">
          <ac:chgData name="Bethany Bolen" userId="8e338a04f9f07398" providerId="LiveId" clId="{DC2C48C5-8E6B-44A9-9012-A71E03BD19EE}" dt="2020-09-08T23:57:25.910" v="40" actId="478"/>
          <ac:picMkLst>
            <pc:docMk/>
            <pc:sldMk cId="878848567" sldId="987"/>
            <ac:picMk id="4098" creationId="{00000000-0000-0000-0000-000000000000}"/>
          </ac:picMkLst>
        </pc:picChg>
      </pc:sldChg>
      <pc:sldChg chg="addSp delSp modSp mod">
        <pc:chgData name="Bethany Bolen" userId="8e338a04f9f07398" providerId="LiveId" clId="{DC2C48C5-8E6B-44A9-9012-A71E03BD19EE}" dt="2020-09-08T23:58:25.036" v="71" actId="478"/>
        <pc:sldMkLst>
          <pc:docMk/>
          <pc:sldMk cId="1589363067" sldId="989"/>
        </pc:sldMkLst>
        <pc:picChg chg="add mod ord">
          <ac:chgData name="Bethany Bolen" userId="8e338a04f9f07398" providerId="LiveId" clId="{DC2C48C5-8E6B-44A9-9012-A71E03BD19EE}" dt="2020-09-08T23:58:24.180" v="70" actId="167"/>
          <ac:picMkLst>
            <pc:docMk/>
            <pc:sldMk cId="1589363067" sldId="989"/>
            <ac:picMk id="6" creationId="{6A27E2D6-0B7A-4B5E-BD93-040B3FC048D7}"/>
          </ac:picMkLst>
        </pc:picChg>
        <pc:picChg chg="del">
          <ac:chgData name="Bethany Bolen" userId="8e338a04f9f07398" providerId="LiveId" clId="{DC2C48C5-8E6B-44A9-9012-A71E03BD19EE}" dt="2020-09-08T23:58:25.036" v="71" actId="478"/>
          <ac:picMkLst>
            <pc:docMk/>
            <pc:sldMk cId="1589363067" sldId="989"/>
            <ac:picMk id="1026" creationId="{00000000-0000-0000-0000-000000000000}"/>
          </ac:picMkLst>
        </pc:picChg>
      </pc:sldChg>
      <pc:sldChg chg="addSp delSp modSp mod">
        <pc:chgData name="Bethany Bolen" userId="8e338a04f9f07398" providerId="LiveId" clId="{DC2C48C5-8E6B-44A9-9012-A71E03BD19EE}" dt="2020-09-08T23:59:36.822" v="122" actId="167"/>
        <pc:sldMkLst>
          <pc:docMk/>
          <pc:sldMk cId="2625062888" sldId="990"/>
        </pc:sldMkLst>
        <pc:picChg chg="add mod ord">
          <ac:chgData name="Bethany Bolen" userId="8e338a04f9f07398" providerId="LiveId" clId="{DC2C48C5-8E6B-44A9-9012-A71E03BD19EE}" dt="2020-09-08T23:59:36.822" v="122" actId="167"/>
          <ac:picMkLst>
            <pc:docMk/>
            <pc:sldMk cId="2625062888" sldId="990"/>
            <ac:picMk id="6" creationId="{B5F53D95-6544-4CBB-BE28-47D7618A0492}"/>
          </ac:picMkLst>
        </pc:picChg>
        <pc:picChg chg="del">
          <ac:chgData name="Bethany Bolen" userId="8e338a04f9f07398" providerId="LiveId" clId="{DC2C48C5-8E6B-44A9-9012-A71E03BD19EE}" dt="2020-09-08T23:59:33.877" v="119" actId="478"/>
          <ac:picMkLst>
            <pc:docMk/>
            <pc:sldMk cId="2625062888" sldId="990"/>
            <ac:picMk id="4098" creationId="{00000000-0000-0000-0000-000000000000}"/>
          </ac:picMkLst>
        </pc:picChg>
      </pc:sldChg>
      <pc:sldChg chg="addSp delSp modSp mod">
        <pc:chgData name="Bethany Bolen" userId="8e338a04f9f07398" providerId="LiveId" clId="{DC2C48C5-8E6B-44A9-9012-A71E03BD19EE}" dt="2020-09-09T00:00:15.479" v="143" actId="1036"/>
        <pc:sldMkLst>
          <pc:docMk/>
          <pc:sldMk cId="2890385244" sldId="991"/>
        </pc:sldMkLst>
        <pc:graphicFrameChg chg="add del modGraphic">
          <ac:chgData name="Bethany Bolen" userId="8e338a04f9f07398" providerId="LiveId" clId="{DC2C48C5-8E6B-44A9-9012-A71E03BD19EE}" dt="2020-09-09T00:00:06.804" v="134" actId="478"/>
          <ac:graphicFrameMkLst>
            <pc:docMk/>
            <pc:sldMk cId="2890385244" sldId="991"/>
            <ac:graphicFrameMk id="6" creationId="{7B2A69C9-5FE8-4ECE-BA75-201173E17674}"/>
          </ac:graphicFrameMkLst>
        </pc:graphicFrameChg>
        <pc:graphicFrameChg chg="add del modGraphic">
          <ac:chgData name="Bethany Bolen" userId="8e338a04f9f07398" providerId="LiveId" clId="{DC2C48C5-8E6B-44A9-9012-A71E03BD19EE}" dt="2020-09-09T00:00:09.512" v="136" actId="478"/>
          <ac:graphicFrameMkLst>
            <pc:docMk/>
            <pc:sldMk cId="2890385244" sldId="991"/>
            <ac:graphicFrameMk id="8" creationId="{584C44E3-A703-4032-9798-7EBD315181A7}"/>
          </ac:graphicFrameMkLst>
        </pc:graphicFrameChg>
        <pc:picChg chg="add mod ord">
          <ac:chgData name="Bethany Bolen" userId="8e338a04f9f07398" providerId="LiveId" clId="{DC2C48C5-8E6B-44A9-9012-A71E03BD19EE}" dt="2020-09-09T00:00:15.479" v="143" actId="1036"/>
          <ac:picMkLst>
            <pc:docMk/>
            <pc:sldMk cId="2890385244" sldId="991"/>
            <ac:picMk id="10" creationId="{A0EA821B-24D2-4692-9573-7111589BDDE9}"/>
          </ac:picMkLst>
        </pc:picChg>
        <pc:picChg chg="del">
          <ac:chgData name="Bethany Bolen" userId="8e338a04f9f07398" providerId="LiveId" clId="{DC2C48C5-8E6B-44A9-9012-A71E03BD19EE}" dt="2020-09-09T00:00:13.969" v="141" actId="478"/>
          <ac:picMkLst>
            <pc:docMk/>
            <pc:sldMk cId="2890385244" sldId="991"/>
            <ac:picMk id="5122" creationId="{00000000-0000-0000-0000-000000000000}"/>
          </ac:picMkLst>
        </pc:picChg>
      </pc:sldChg>
      <pc:sldChg chg="addSp delSp modSp mod">
        <pc:chgData name="Bethany Bolen" userId="8e338a04f9f07398" providerId="LiveId" clId="{DC2C48C5-8E6B-44A9-9012-A71E03BD19EE}" dt="2020-09-08T23:59:53.457" v="132" actId="167"/>
        <pc:sldMkLst>
          <pc:docMk/>
          <pc:sldMk cId="949769214" sldId="992"/>
        </pc:sldMkLst>
        <pc:picChg chg="del">
          <ac:chgData name="Bethany Bolen" userId="8e338a04f9f07398" providerId="LiveId" clId="{DC2C48C5-8E6B-44A9-9012-A71E03BD19EE}" dt="2020-09-08T23:59:49.957" v="129" actId="478"/>
          <ac:picMkLst>
            <pc:docMk/>
            <pc:sldMk cId="949769214" sldId="992"/>
            <ac:picMk id="5" creationId="{00000000-0000-0000-0000-000000000000}"/>
          </ac:picMkLst>
        </pc:picChg>
        <pc:picChg chg="add mod ord">
          <ac:chgData name="Bethany Bolen" userId="8e338a04f9f07398" providerId="LiveId" clId="{DC2C48C5-8E6B-44A9-9012-A71E03BD19EE}" dt="2020-09-08T23:59:53.457" v="132" actId="167"/>
          <ac:picMkLst>
            <pc:docMk/>
            <pc:sldMk cId="949769214" sldId="992"/>
            <ac:picMk id="7" creationId="{B9C0441F-599C-448D-B9E0-E9C0920D6F11}"/>
          </ac:picMkLst>
        </pc:picChg>
      </pc:sldChg>
      <pc:sldChg chg="addSp delSp modSp mod">
        <pc:chgData name="Bethany Bolen" userId="8e338a04f9f07398" providerId="LiveId" clId="{DC2C48C5-8E6B-44A9-9012-A71E03BD19EE}" dt="2020-09-08T23:56:34.779" v="21" actId="478"/>
        <pc:sldMkLst>
          <pc:docMk/>
          <pc:sldMk cId="1877869103" sldId="994"/>
        </pc:sldMkLst>
        <pc:picChg chg="add mod ord">
          <ac:chgData name="Bethany Bolen" userId="8e338a04f9f07398" providerId="LiveId" clId="{DC2C48C5-8E6B-44A9-9012-A71E03BD19EE}" dt="2020-09-08T23:56:33.735" v="20" actId="167"/>
          <ac:picMkLst>
            <pc:docMk/>
            <pc:sldMk cId="1877869103" sldId="994"/>
            <ac:picMk id="4" creationId="{53C900D8-D15F-4A24-9AA6-A2C806F88929}"/>
          </ac:picMkLst>
        </pc:picChg>
        <pc:picChg chg="del">
          <ac:chgData name="Bethany Bolen" userId="8e338a04f9f07398" providerId="LiveId" clId="{DC2C48C5-8E6B-44A9-9012-A71E03BD19EE}" dt="2020-09-08T23:56:34.779" v="21" actId="478"/>
          <ac:picMkLst>
            <pc:docMk/>
            <pc:sldMk cId="1877869103" sldId="994"/>
            <ac:picMk id="6" creationId="{00000000-0000-0000-0000-000000000000}"/>
          </ac:picMkLst>
        </pc:picChg>
      </pc:sldChg>
      <pc:sldChg chg="addSp delSp modSp mod">
        <pc:chgData name="Bethany Bolen" userId="8e338a04f9f07398" providerId="LiveId" clId="{DC2C48C5-8E6B-44A9-9012-A71E03BD19EE}" dt="2020-09-08T23:57:18.594" v="35" actId="478"/>
        <pc:sldMkLst>
          <pc:docMk/>
          <pc:sldMk cId="3757344933" sldId="1001"/>
        </pc:sldMkLst>
        <pc:picChg chg="add mod ord">
          <ac:chgData name="Bethany Bolen" userId="8e338a04f9f07398" providerId="LiveId" clId="{DC2C48C5-8E6B-44A9-9012-A71E03BD19EE}" dt="2020-09-08T23:57:18.393" v="33" actId="27614"/>
          <ac:picMkLst>
            <pc:docMk/>
            <pc:sldMk cId="3757344933" sldId="1001"/>
            <ac:picMk id="4" creationId="{6B212337-FC4C-463B-BC4A-C36B8ADF3AEB}"/>
          </ac:picMkLst>
        </pc:picChg>
        <pc:picChg chg="del mod">
          <ac:chgData name="Bethany Bolen" userId="8e338a04f9f07398" providerId="LiveId" clId="{DC2C48C5-8E6B-44A9-9012-A71E03BD19EE}" dt="2020-09-08T23:57:18.594" v="35" actId="478"/>
          <ac:picMkLst>
            <pc:docMk/>
            <pc:sldMk cId="3757344933" sldId="1001"/>
            <ac:picMk id="15362" creationId="{00000000-0000-0000-0000-000000000000}"/>
          </ac:picMkLst>
        </pc:picChg>
      </pc:sldChg>
      <pc:sldChg chg="addSp delSp modSp mod">
        <pc:chgData name="Bethany Bolen" userId="8e338a04f9f07398" providerId="LiveId" clId="{DC2C48C5-8E6B-44A9-9012-A71E03BD19EE}" dt="2020-09-08T23:57:31.178" v="45" actId="478"/>
        <pc:sldMkLst>
          <pc:docMk/>
          <pc:sldMk cId="20784523" sldId="1007"/>
        </pc:sldMkLst>
        <pc:picChg chg="add mod ord">
          <ac:chgData name="Bethany Bolen" userId="8e338a04f9f07398" providerId="LiveId" clId="{DC2C48C5-8E6B-44A9-9012-A71E03BD19EE}" dt="2020-09-08T23:57:30.235" v="44" actId="167"/>
          <ac:picMkLst>
            <pc:docMk/>
            <pc:sldMk cId="20784523" sldId="1007"/>
            <ac:picMk id="6" creationId="{55E21709-B75B-47EF-8096-6F196621FB30}"/>
          </ac:picMkLst>
        </pc:picChg>
        <pc:picChg chg="del">
          <ac:chgData name="Bethany Bolen" userId="8e338a04f9f07398" providerId="LiveId" clId="{DC2C48C5-8E6B-44A9-9012-A71E03BD19EE}" dt="2020-09-08T23:57:31.178" v="45" actId="478"/>
          <ac:picMkLst>
            <pc:docMk/>
            <pc:sldMk cId="20784523" sldId="1007"/>
            <ac:picMk id="5123" creationId="{00000000-0000-0000-0000-000000000000}"/>
          </ac:picMkLst>
        </pc:picChg>
      </pc:sldChg>
      <pc:sldChg chg="addSp delSp modSp mod">
        <pc:chgData name="Bethany Bolen" userId="8e338a04f9f07398" providerId="LiveId" clId="{DC2C48C5-8E6B-44A9-9012-A71E03BD19EE}" dt="2020-09-08T23:57:37.391" v="50" actId="478"/>
        <pc:sldMkLst>
          <pc:docMk/>
          <pc:sldMk cId="297658747" sldId="1012"/>
        </pc:sldMkLst>
        <pc:picChg chg="add mod ord">
          <ac:chgData name="Bethany Bolen" userId="8e338a04f9f07398" providerId="LiveId" clId="{DC2C48C5-8E6B-44A9-9012-A71E03BD19EE}" dt="2020-09-08T23:57:36.664" v="49" actId="167"/>
          <ac:picMkLst>
            <pc:docMk/>
            <pc:sldMk cId="297658747" sldId="1012"/>
            <ac:picMk id="6" creationId="{FDA1C256-9D09-47B9-8DBF-F7029EA06138}"/>
          </ac:picMkLst>
        </pc:picChg>
        <pc:picChg chg="del">
          <ac:chgData name="Bethany Bolen" userId="8e338a04f9f07398" providerId="LiveId" clId="{DC2C48C5-8E6B-44A9-9012-A71E03BD19EE}" dt="2020-09-08T23:57:37.391" v="50" actId="478"/>
          <ac:picMkLst>
            <pc:docMk/>
            <pc:sldMk cId="297658747" sldId="1012"/>
            <ac:picMk id="3074" creationId="{00000000-0000-0000-0000-000000000000}"/>
          </ac:picMkLst>
        </pc:picChg>
      </pc:sldChg>
      <pc:sldChg chg="addSp delSp modSp mod">
        <pc:chgData name="Bethany Bolen" userId="8e338a04f9f07398" providerId="LiveId" clId="{DC2C48C5-8E6B-44A9-9012-A71E03BD19EE}" dt="2020-09-08T23:58:43.235" v="81" actId="478"/>
        <pc:sldMkLst>
          <pc:docMk/>
          <pc:sldMk cId="538682090" sldId="1015"/>
        </pc:sldMkLst>
        <pc:picChg chg="add mod ord">
          <ac:chgData name="Bethany Bolen" userId="8e338a04f9f07398" providerId="LiveId" clId="{DC2C48C5-8E6B-44A9-9012-A71E03BD19EE}" dt="2020-09-08T23:58:37.078" v="80" actId="167"/>
          <ac:picMkLst>
            <pc:docMk/>
            <pc:sldMk cId="538682090" sldId="1015"/>
            <ac:picMk id="6" creationId="{BF5B9181-0ACC-4396-9D5C-8DA451E71D3A}"/>
          </ac:picMkLst>
        </pc:picChg>
        <pc:picChg chg="del">
          <ac:chgData name="Bethany Bolen" userId="8e338a04f9f07398" providerId="LiveId" clId="{DC2C48C5-8E6B-44A9-9012-A71E03BD19EE}" dt="2020-09-08T23:58:43.235" v="81" actId="478"/>
          <ac:picMkLst>
            <pc:docMk/>
            <pc:sldMk cId="538682090" sldId="1015"/>
            <ac:picMk id="4099" creationId="{00000000-0000-0000-0000-000000000000}"/>
          </ac:picMkLst>
        </pc:picChg>
      </pc:sldChg>
      <pc:sldChg chg="addSp delSp modSp mod">
        <pc:chgData name="Bethany Bolen" userId="8e338a04f9f07398" providerId="LiveId" clId="{DC2C48C5-8E6B-44A9-9012-A71E03BD19EE}" dt="2020-09-08T23:59:00.091" v="91" actId="478"/>
        <pc:sldMkLst>
          <pc:docMk/>
          <pc:sldMk cId="3630003172" sldId="1018"/>
        </pc:sldMkLst>
        <pc:picChg chg="add mod ord">
          <ac:chgData name="Bethany Bolen" userId="8e338a04f9f07398" providerId="LiveId" clId="{DC2C48C5-8E6B-44A9-9012-A71E03BD19EE}" dt="2020-09-08T23:58:58.695" v="90" actId="167"/>
          <ac:picMkLst>
            <pc:docMk/>
            <pc:sldMk cId="3630003172" sldId="1018"/>
            <ac:picMk id="6" creationId="{AADCC22F-A771-4288-8095-EFCEBD06A9A7}"/>
          </ac:picMkLst>
        </pc:picChg>
        <pc:picChg chg="del">
          <ac:chgData name="Bethany Bolen" userId="8e338a04f9f07398" providerId="LiveId" clId="{DC2C48C5-8E6B-44A9-9012-A71E03BD19EE}" dt="2020-09-08T23:59:00.091" v="91" actId="478"/>
          <ac:picMkLst>
            <pc:docMk/>
            <pc:sldMk cId="3630003172" sldId="1018"/>
            <ac:picMk id="7170" creationId="{00000000-0000-0000-0000-000000000000}"/>
          </ac:picMkLst>
        </pc:picChg>
      </pc:sldChg>
      <pc:sldChg chg="addSp delSp modSp mod">
        <pc:chgData name="Bethany Bolen" userId="8e338a04f9f07398" providerId="LiveId" clId="{DC2C48C5-8E6B-44A9-9012-A71E03BD19EE}" dt="2020-09-08T23:59:25.873" v="114" actId="1036"/>
        <pc:sldMkLst>
          <pc:docMk/>
          <pc:sldMk cId="1062714901" sldId="1026"/>
        </pc:sldMkLst>
        <pc:picChg chg="del">
          <ac:chgData name="Bethany Bolen" userId="8e338a04f9f07398" providerId="LiveId" clId="{DC2C48C5-8E6B-44A9-9012-A71E03BD19EE}" dt="2020-09-08T23:59:21.890" v="104" actId="478"/>
          <ac:picMkLst>
            <pc:docMk/>
            <pc:sldMk cId="1062714901" sldId="1026"/>
            <ac:picMk id="6" creationId="{00000000-0000-0000-0000-000000000000}"/>
          </ac:picMkLst>
        </pc:picChg>
        <pc:picChg chg="add mod ord">
          <ac:chgData name="Bethany Bolen" userId="8e338a04f9f07398" providerId="LiveId" clId="{DC2C48C5-8E6B-44A9-9012-A71E03BD19EE}" dt="2020-09-08T23:59:25.873" v="114" actId="1036"/>
          <ac:picMkLst>
            <pc:docMk/>
            <pc:sldMk cId="1062714901" sldId="1026"/>
            <ac:picMk id="7" creationId="{31B6F5D5-A010-464B-9494-3CB1BFE2E051}"/>
          </ac:picMkLst>
        </pc:picChg>
      </pc:sldChg>
      <pc:sldChg chg="addSp delSp modSp mod">
        <pc:chgData name="Bethany Bolen" userId="8e338a04f9f07398" providerId="LiveId" clId="{DC2C48C5-8E6B-44A9-9012-A71E03BD19EE}" dt="2020-09-09T00:00:24.605" v="152" actId="1035"/>
        <pc:sldMkLst>
          <pc:docMk/>
          <pc:sldMk cId="319880020" sldId="1027"/>
        </pc:sldMkLst>
        <pc:picChg chg="add mod ord">
          <ac:chgData name="Bethany Bolen" userId="8e338a04f9f07398" providerId="LiveId" clId="{DC2C48C5-8E6B-44A9-9012-A71E03BD19EE}" dt="2020-09-09T00:00:24.605" v="152" actId="1035"/>
          <ac:picMkLst>
            <pc:docMk/>
            <pc:sldMk cId="319880020" sldId="1027"/>
            <ac:picMk id="5" creationId="{10CCF519-6863-41B4-B082-7DC9E22F8F29}"/>
          </ac:picMkLst>
        </pc:picChg>
        <pc:picChg chg="del">
          <ac:chgData name="Bethany Bolen" userId="8e338a04f9f07398" providerId="LiveId" clId="{DC2C48C5-8E6B-44A9-9012-A71E03BD19EE}" dt="2020-09-09T00:00:22.452" v="148" actId="478"/>
          <ac:picMkLst>
            <pc:docMk/>
            <pc:sldMk cId="319880020" sldId="1027"/>
            <ac:picMk id="1026" creationId="{00000000-0000-0000-0000-000000000000}"/>
          </ac:picMkLst>
        </pc:picChg>
      </pc:sldChg>
      <pc:sldChg chg="addSp delSp modSp mod">
        <pc:chgData name="Bethany Bolen" userId="8e338a04f9f07398" providerId="LiveId" clId="{DC2C48C5-8E6B-44A9-9012-A71E03BD19EE}" dt="2020-09-09T00:01:05.066" v="176" actId="732"/>
        <pc:sldMkLst>
          <pc:docMk/>
          <pc:sldMk cId="1487198419" sldId="1028"/>
        </pc:sldMkLst>
        <pc:picChg chg="add mod ord modCrop">
          <ac:chgData name="Bethany Bolen" userId="8e338a04f9f07398" providerId="LiveId" clId="{DC2C48C5-8E6B-44A9-9012-A71E03BD19EE}" dt="2020-09-09T00:01:05.066" v="176" actId="732"/>
          <ac:picMkLst>
            <pc:docMk/>
            <pc:sldMk cId="1487198419" sldId="1028"/>
            <ac:picMk id="6" creationId="{BF56FDD9-A148-4388-9A0A-A03F6A92F045}"/>
          </ac:picMkLst>
        </pc:picChg>
        <pc:picChg chg="del">
          <ac:chgData name="Bethany Bolen" userId="8e338a04f9f07398" providerId="LiveId" clId="{DC2C48C5-8E6B-44A9-9012-A71E03BD19EE}" dt="2020-09-09T00:00:46.363" v="164" actId="478"/>
          <ac:picMkLst>
            <pc:docMk/>
            <pc:sldMk cId="1487198419" sldId="1028"/>
            <ac:picMk id="717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angle of the stadium shows Mount </a:t>
            </a:r>
            <a:r>
              <a:rPr lang="en-US" dirty="0" err="1"/>
              <a:t>Lycabettus</a:t>
            </a:r>
            <a:r>
              <a:rPr lang="en-US" dirty="0"/>
              <a:t> in the background.</a:t>
            </a:r>
          </a:p>
          <a:p>
            <a:pPr rtl="0"/>
            <a:endParaRPr lang="en-US" dirty="0"/>
          </a:p>
          <a:p>
            <a:pPr rtl="0"/>
            <a:r>
              <a:rPr lang="en-US" dirty="0"/>
              <a:t>tb011501050</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71046212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here affirms the authority of this letter. Paul</a:t>
            </a:r>
            <a:r>
              <a:rPr lang="en-US" baseline="0" dirty="0"/>
              <a:t> urged that his</a:t>
            </a:r>
            <a:r>
              <a:rPr lang="en-US" dirty="0"/>
              <a:t> epistles be read in the churches (Col 4:16; 1 </a:t>
            </a:r>
            <a:r>
              <a:rPr lang="en-US" dirty="0" err="1"/>
              <a:t>Thess</a:t>
            </a:r>
            <a:r>
              <a:rPr lang="en-US" dirty="0"/>
              <a:t> 5:27), and he asserted that their contents were authoritative and were to be obeyed as the word of God Himself</a:t>
            </a:r>
            <a:r>
              <a:rPr lang="en-US" baseline="0" dirty="0"/>
              <a:t> </a:t>
            </a:r>
            <a:r>
              <a:rPr lang="en-US" dirty="0"/>
              <a:t>(1 </a:t>
            </a:r>
            <a:r>
              <a:rPr lang="en-US" dirty="0" err="1"/>
              <a:t>Thess</a:t>
            </a:r>
            <a:r>
              <a:rPr lang="en-US" dirty="0"/>
              <a:t> 2:13). A parallel from the secular world of the 1st century was the public</a:t>
            </a:r>
            <a:r>
              <a:rPr lang="en-US" baseline="0" dirty="0"/>
              <a:t> reading of an edict, whether from the emperor, senate, or some other governing authority. Such a reading is thought to be the subject of the fresco pictured here. </a:t>
            </a:r>
            <a:r>
              <a:rPr lang="en-US" dirty="0"/>
              <a:t>This painting was photographed at the 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tb0515170283</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100</a:t>
            </a:fld>
            <a:endParaRPr lang="en-US"/>
          </a:p>
        </p:txBody>
      </p:sp>
    </p:spTree>
    <p:extLst>
      <p:ext uri="{BB962C8B-B14F-4D97-AF65-F5344CB8AC3E}">
        <p14:creationId xmlns:p14="http://schemas.microsoft.com/office/powerpoint/2010/main" val="11277487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“associate</a:t>
            </a:r>
            <a:r>
              <a:rPr lang="en-US" baseline="0" dirty="0"/>
              <a:t> with” (Gk. </a:t>
            </a:r>
            <a:r>
              <a:rPr lang="en-US" i="1" baseline="0" dirty="0" err="1"/>
              <a:t>sunanamignumi</a:t>
            </a:r>
            <a:r>
              <a:rPr lang="en-US" baseline="0" dirty="0"/>
              <a:t>, </a:t>
            </a:r>
            <a:r>
              <a:rPr lang="el-GR" sz="1200" b="0" i="0" u="none" strike="noStrike" kern="1200" baseline="0" dirty="0">
                <a:solidFill>
                  <a:schemeClr val="tx1"/>
                </a:solidFill>
                <a:latin typeface="+mn-lt"/>
                <a:ea typeface="+mn-ea"/>
                <a:cs typeface="+mn-cs"/>
              </a:rPr>
              <a:t>συναναμίγνυμι</a:t>
            </a:r>
            <a:r>
              <a:rPr lang="en-US" baseline="0" dirty="0"/>
              <a:t>) meant to mix together or to mingle with others, indicating acceptance and social approval. One common way in which this could occur was through inclusion in either personal family gatherings or religious gatherings. Paul warns against such acceptance, a response that was intended to bring shame on the violator. This fresco was photographed at the Naples Archaeological Museum. </a:t>
            </a:r>
            <a:r>
              <a:rPr lang="en-US" dirty="0"/>
              <a:t>This image comes from Theodore H. Feder and is in the public domain, via Wikimedia Commons: https://commons.wikimedia.org/wiki/File:Pompeii_family_feast_painting_Naples.jpg.</a:t>
            </a:r>
          </a:p>
          <a:p>
            <a:endParaRPr lang="en-US" dirty="0"/>
          </a:p>
          <a:p>
            <a:r>
              <a:rPr lang="en-US" dirty="0"/>
              <a:t>wiki0813201114012518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101</a:t>
            </a:fld>
            <a:endParaRPr lang="en-US"/>
          </a:p>
        </p:txBody>
      </p:sp>
    </p:spTree>
    <p:extLst>
      <p:ext uri="{BB962C8B-B14F-4D97-AF65-F5344CB8AC3E}">
        <p14:creationId xmlns:p14="http://schemas.microsoft.com/office/powerpoint/2010/main" val="11277487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is careful to moderate the severity of the ostracism he has just recommended. The purpose is to bring the disobedient one to repentance, not to prevent return at any cost. The opposite</a:t>
            </a:r>
            <a:r>
              <a:rPr lang="en-US" baseline="0" dirty="0"/>
              <a:t> of Paul’s exhortation is illustrated here by a depiction of gladiators, who did treat one another as enemies. </a:t>
            </a:r>
            <a:r>
              <a:rPr lang="en-US" dirty="0"/>
              <a:t>This</a:t>
            </a:r>
            <a:r>
              <a:rPr lang="en-US" baseline="0" dirty="0"/>
              <a:t> photo of this rare Roman painting on clear glass </a:t>
            </a:r>
            <a:r>
              <a:rPr lang="en-US" dirty="0"/>
              <a:t>comes from The Metropolitan Museum of Art and is in the public domain. Source: https://www.metmuseum.org/art/collection/search/251165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met251165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102</a:t>
            </a:fld>
            <a:endParaRPr lang="en-US"/>
          </a:p>
        </p:txBody>
      </p:sp>
    </p:spTree>
    <p:extLst>
      <p:ext uri="{BB962C8B-B14F-4D97-AF65-F5344CB8AC3E}">
        <p14:creationId xmlns:p14="http://schemas.microsoft.com/office/powerpoint/2010/main" val="11277487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“warn” (Gk. </a:t>
            </a:r>
            <a:r>
              <a:rPr lang="en-US" i="1" dirty="0" err="1"/>
              <a:t>noutheteō</a:t>
            </a:r>
            <a:r>
              <a:rPr lang="en-US" dirty="0"/>
              <a:t>, </a:t>
            </a:r>
            <a:r>
              <a:rPr lang="el-GR" sz="1200" b="0" i="0" u="none" strike="noStrike" kern="1200" baseline="0" dirty="0">
                <a:solidFill>
                  <a:schemeClr val="tx1"/>
                </a:solidFill>
                <a:latin typeface="+mn-lt"/>
                <a:ea typeface="+mn-ea"/>
                <a:cs typeface="+mn-cs"/>
              </a:rPr>
              <a:t>νουθετέω</a:t>
            </a:r>
            <a:r>
              <a:rPr lang="en-US" dirty="0"/>
              <a:t>) was to counsel someone to</a:t>
            </a:r>
            <a:r>
              <a:rPr lang="en-US" baseline="0" dirty="0"/>
              <a:t> avoid or cease an improper course of conduct. If successful, this would bring the erring brother to repentance, illustrated here by a man in mourning. It may also be noted that Paul used this same word to describe his own actions in warning the Ephesians, which he did “with tears” (Acts 20:31). </a:t>
            </a:r>
            <a:r>
              <a:rPr lang="en-US" dirty="0"/>
              <a:t>This image comes from The Metropolitan Museum of Art and is in the public domain. Source: https://www.metmuseum.org/art/collection/search/250926</a:t>
            </a:r>
          </a:p>
          <a:p>
            <a:endParaRPr lang="en-US" dirty="0"/>
          </a:p>
          <a:p>
            <a:r>
              <a:rPr lang="en-US" dirty="0"/>
              <a:t>met250926</a:t>
            </a:r>
          </a:p>
        </p:txBody>
      </p:sp>
    </p:spTree>
    <p:extLst>
      <p:ext uri="{BB962C8B-B14F-4D97-AF65-F5344CB8AC3E}">
        <p14:creationId xmlns:p14="http://schemas.microsoft.com/office/powerpoint/2010/main" val="404577616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Romans 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importance of peace to the Romans. </a:t>
            </a:r>
            <a:r>
              <a:rPr lang="en-US" dirty="0"/>
              <a:t>The obverse depicts the Roman emperor </a:t>
            </a:r>
            <a:r>
              <a:rPr lang="en-US" dirty="0" err="1"/>
              <a:t>Maximinus</a:t>
            </a:r>
            <a:r>
              <a:rPr lang="en-US" dirty="0"/>
              <a:t> I and reads “Imperator </a:t>
            </a:r>
            <a:r>
              <a:rPr lang="en-US" dirty="0" err="1"/>
              <a:t>Maximinus</a:t>
            </a:r>
            <a:r>
              <a:rPr lang="en-US" dirty="0"/>
              <a:t>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Paul, of course, it was the work of Christ that inaugurated the only true peace—peace with God in His eternal kingdom.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8484952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mn-ea"/>
                <a:cs typeface="+mn-cs"/>
              </a:rPr>
              <a:t>At this point, Paul took the pen from his amanuensis and</a:t>
            </a:r>
            <a:r>
              <a:rPr lang="en-US" sz="1200" kern="1200" baseline="0" dirty="0">
                <a:solidFill>
                  <a:schemeClr val="tx1"/>
                </a:solidFill>
                <a:effectLst/>
                <a:latin typeface="+mn-lt"/>
                <a:ea typeface="+mn-ea"/>
                <a:cs typeface="+mn-cs"/>
              </a:rPr>
              <a:t> finished writing the letter himself. </a:t>
            </a:r>
            <a:r>
              <a:rPr lang="en-US" sz="1200" kern="1200" dirty="0">
                <a:solidFill>
                  <a:schemeClr val="tx1"/>
                </a:solidFill>
                <a:effectLst/>
                <a:latin typeface="+mn-lt"/>
                <a:ea typeface="+mn-ea"/>
                <a:cs typeface="+mn-cs"/>
              </a:rPr>
              <a:t>The indication in 2:2 is that some false teachers were circulating epistles in Paul’s name, false letters in which heretical doctrines were taught. To guard against this, Paul personally signed each of his letters (cf. 1 </a:t>
            </a:r>
            <a:r>
              <a:rPr lang="en-US" sz="1200" kern="1200" dirty="0" err="1">
                <a:solidFill>
                  <a:schemeClr val="tx1"/>
                </a:solidFill>
                <a:effectLst/>
                <a:latin typeface="+mn-lt"/>
                <a:ea typeface="+mn-ea"/>
                <a:cs typeface="+mn-cs"/>
              </a:rPr>
              <a:t>Cor</a:t>
            </a:r>
            <a:r>
              <a:rPr lang="en-US" sz="1200" kern="1200" dirty="0">
                <a:solidFill>
                  <a:schemeClr val="tx1"/>
                </a:solidFill>
                <a:effectLst/>
                <a:latin typeface="+mn-lt"/>
                <a:ea typeface="+mn-ea"/>
                <a:cs typeface="+mn-cs"/>
              </a:rPr>
              <a:t> 16:21; Gal 6:11; Col 4:18; </a:t>
            </a:r>
            <a:r>
              <a:rPr lang="en-US" sz="1200" kern="1200" dirty="0" err="1">
                <a:solidFill>
                  <a:schemeClr val="tx1"/>
                </a:solidFill>
                <a:effectLst/>
                <a:latin typeface="+mn-lt"/>
                <a:ea typeface="+mn-ea"/>
                <a:cs typeface="+mn-cs"/>
              </a:rPr>
              <a:t>Phlm</a:t>
            </a:r>
            <a:r>
              <a:rPr lang="en-US" sz="1200" kern="1200" dirty="0">
                <a:solidFill>
                  <a:schemeClr val="tx1"/>
                </a:solidFill>
                <a:effectLst/>
                <a:latin typeface="+mn-lt"/>
                <a:ea typeface="+mn-ea"/>
                <a:cs typeface="+mn-cs"/>
              </a:rPr>
              <a:t> 19). Paul’s description of this practice is strong evidence that all of the canonical Pauline epistles are genuine, for every genuine letter was signed by Paul and the early church would have recognized his signature. This photo was taken at a scribal demonstration at Neot Kedumim Biblical Landscape Reserve.</a:t>
            </a:r>
          </a:p>
          <a:p>
            <a:pPr rtl="0"/>
            <a:endParaRPr lang="en-US" sz="1200" kern="1200" dirty="0">
              <a:solidFill>
                <a:schemeClr val="tx1"/>
              </a:solidFill>
              <a:effectLst/>
              <a:latin typeface="+mn-lt"/>
              <a:ea typeface="+mn-ea"/>
              <a:cs typeface="+mn-cs"/>
            </a:endParaRPr>
          </a:p>
          <a:p>
            <a:pPr rtl="0"/>
            <a:r>
              <a:rPr lang="en-US" dirty="0"/>
              <a:t>kg031401111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32241679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solidFill>
                  <a:prstClr val="black"/>
                </a:solidFill>
              </a:rPr>
              <a:pPr/>
              <a:t>106</a:t>
            </a:fld>
            <a:endParaRPr lang="en-US">
              <a:solidFill>
                <a:prstClr val="black"/>
              </a:solidFill>
            </a:endParaRPr>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set of thin,</a:t>
            </a:r>
            <a:r>
              <a:rPr lang="en-US" baseline="0" dirty="0"/>
              <a:t> wooden writing tablets contains a text that was written by a scribe or amanuensis, then signed by the actual author, a prefect of the Roman army. The difference in the hand is clearly visible. The script of the professional writer is much more regular and easier to read, whereas the lines penned by the prefect are much less skilled. The text of the letter has to do with the movement of military personnel, and dates to the late 1st century or early 2nd century AD. </a:t>
            </a:r>
            <a:r>
              <a:rPr lang="en-US" dirty="0"/>
              <a:t>This artifact was discovered at </a:t>
            </a:r>
            <a:r>
              <a:rPr lang="en-US" dirty="0" err="1"/>
              <a:t>Vindolanda</a:t>
            </a:r>
            <a:r>
              <a:rPr lang="en-US" dirty="0"/>
              <a:t>, a Roman auxiliary fort (</a:t>
            </a:r>
            <a:r>
              <a:rPr lang="en-US" i="1" dirty="0" err="1"/>
              <a:t>castrum</a:t>
            </a:r>
            <a:r>
              <a:rPr lang="en-US" dirty="0"/>
              <a:t>) just south of Hadrian's Wall in northern England. It was photographed at the British Museum.</a:t>
            </a:r>
          </a:p>
          <a:p>
            <a:endParaRPr lang="en-US" dirty="0"/>
          </a:p>
          <a:p>
            <a:r>
              <a:rPr lang="en-US" dirty="0"/>
              <a:t>tb1001199726</a:t>
            </a:r>
          </a:p>
        </p:txBody>
      </p:sp>
    </p:spTree>
    <p:extLst>
      <p:ext uri="{BB962C8B-B14F-4D97-AF65-F5344CB8AC3E}">
        <p14:creationId xmlns:p14="http://schemas.microsoft.com/office/powerpoint/2010/main" val="79501763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Several of the</a:t>
            </a:r>
            <a:r>
              <a:rPr lang="en-US" sz="1200" baseline="0" dirty="0"/>
              <a:t> tools of the writer’s trade are depicted in this fresco from Pompeii. From left to right, they include a spatula (for smoothing wax on a tablet); a hinged wooden tablet (covered with wax); an inkwell and metal stylus; and a papyrus roll that has writing on it. The wax-covered wooden tablets were used to draft a document before committing it to the permanent manuscript. Paul’s letters may have been first drafted on such wax-covered tablets (see the next slide for another illustration of this). What is noticeably absent from this fresco is a codex. The roll was by far the most common form used for literary works and lengthy communication; the codex began to gain popularity about this time but was associated very closely with Christian writings (see Hurtado 2006: 43–93; </a:t>
            </a:r>
            <a:r>
              <a:rPr lang="en-US" sz="1200" baseline="0" dirty="0" err="1"/>
              <a:t>Trobisch</a:t>
            </a:r>
            <a:r>
              <a:rPr lang="en-US" sz="1200" baseline="0" dirty="0"/>
              <a:t> 2000: 19–21, 69–77). This fresco was photographed at the </a:t>
            </a:r>
            <a:r>
              <a:rPr lang="en-US" sz="1200" dirty="0"/>
              <a:t>Naples Archaeological Museum.</a:t>
            </a:r>
          </a:p>
          <a:p>
            <a:endParaRPr lang="en-US" sz="1200" dirty="0"/>
          </a:p>
          <a:p>
            <a:r>
              <a:rPr lang="en-US" sz="1200" b="1" dirty="0"/>
              <a:t>References:</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dirty="0"/>
          </a:p>
          <a:p>
            <a:r>
              <a:rPr lang="en-US" sz="1200" dirty="0" err="1"/>
              <a:t>Trobisch</a:t>
            </a:r>
            <a:r>
              <a:rPr lang="en-US" sz="1200" dirty="0"/>
              <a:t>, David.</a:t>
            </a:r>
          </a:p>
          <a:p>
            <a:pPr marL="685800" indent="-457200">
              <a:tabLst>
                <a:tab pos="685800" algn="l"/>
              </a:tabLst>
            </a:pPr>
            <a:r>
              <a:rPr lang="en-US" sz="1200" dirty="0"/>
              <a:t>2000	</a:t>
            </a:r>
            <a:r>
              <a:rPr lang="en-US" sz="1200" i="1" dirty="0"/>
              <a:t>The</a:t>
            </a:r>
            <a:r>
              <a:rPr lang="en-US" sz="1200" i="1" baseline="0" dirty="0"/>
              <a:t> First Edition of the New Testament</a:t>
            </a:r>
            <a:r>
              <a:rPr lang="en-US" dirty="0"/>
              <a:t>.</a:t>
            </a:r>
            <a:r>
              <a:rPr lang="en-US" sz="1200" baseline="0" dirty="0"/>
              <a:t> New York: Oxford.</a:t>
            </a:r>
            <a:endParaRPr lang="en-US" sz="1200" dirty="0"/>
          </a:p>
          <a:p>
            <a:endParaRPr lang="en-US" sz="1200" dirty="0"/>
          </a:p>
          <a:p>
            <a:r>
              <a:rPr lang="en-US" dirty="0"/>
              <a:t>tb0515170890</a:t>
            </a:r>
          </a:p>
        </p:txBody>
      </p:sp>
    </p:spTree>
    <p:extLst>
      <p:ext uri="{BB962C8B-B14F-4D97-AF65-F5344CB8AC3E}">
        <p14:creationId xmlns:p14="http://schemas.microsoft.com/office/powerpoint/2010/main" val="345850595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illustration on this kylix depicts a young man with a stylus writing on a wax-covered wooden tablet. Such tablets were used primarily for temporary record-keeping, as they could be smoothed and reused rather easily. Such writing surfaces were useful for practice or composing a draft of a document before expending ink and committing it to a papyrus scroll or, as was more likely in the case of Paul, a codex (cf. Gamble 1995: 58; Hurtado 2006: 80). This kylix comes from </a:t>
            </a:r>
            <a:r>
              <a:rPr lang="en-US" sz="1200" kern="1200" baseline="0" dirty="0" err="1">
                <a:solidFill>
                  <a:schemeClr val="tx1"/>
                </a:solidFill>
                <a:effectLst/>
                <a:latin typeface="+mn-lt"/>
                <a:ea typeface="+mn-ea"/>
                <a:cs typeface="+mn-cs"/>
              </a:rPr>
              <a:t>Orvieto</a:t>
            </a:r>
            <a:r>
              <a:rPr lang="en-US" sz="1200" kern="1200" baseline="0" dirty="0">
                <a:solidFill>
                  <a:schemeClr val="tx1"/>
                </a:solidFill>
                <a:effectLst/>
                <a:latin typeface="+mn-lt"/>
                <a:ea typeface="+mn-ea"/>
                <a:cs typeface="+mn-cs"/>
              </a:rPr>
              <a:t>, Italy, and was photographed at the </a:t>
            </a:r>
            <a:r>
              <a:rPr lang="en-US" sz="1200" kern="1200" dirty="0">
                <a:solidFill>
                  <a:schemeClr val="tx1"/>
                </a:solidFill>
                <a:effectLst/>
                <a:latin typeface="+mn-lt"/>
                <a:ea typeface="+mn-ea"/>
                <a:cs typeface="+mn-cs"/>
              </a:rPr>
              <a:t>University</a:t>
            </a:r>
            <a:r>
              <a:rPr lang="en-US" sz="1200" kern="1200" baseline="0" dirty="0">
                <a:solidFill>
                  <a:schemeClr val="tx1"/>
                </a:solidFill>
                <a:effectLst/>
                <a:latin typeface="+mn-lt"/>
                <a:ea typeface="+mn-ea"/>
                <a:cs typeface="+mn-cs"/>
              </a:rPr>
              <a:t> of Pennsylvania </a:t>
            </a:r>
            <a:r>
              <a:rPr lang="en-US" sz="1200" kern="1200" dirty="0">
                <a:solidFill>
                  <a:schemeClr val="tx1"/>
                </a:solidFill>
                <a:effectLst/>
                <a:latin typeface="+mn-lt"/>
                <a:ea typeface="+mn-ea"/>
                <a:cs typeface="+mn-cs"/>
              </a:rPr>
              <a:t>Museum of Archaeology and Anthropology.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dirty="0"/>
              <a:t>References:</a:t>
            </a:r>
          </a:p>
          <a:p>
            <a:r>
              <a:rPr lang="en-US" dirty="0"/>
              <a:t>Gamble, Harry.</a:t>
            </a:r>
          </a:p>
          <a:p>
            <a:pPr marL="685800" indent="-457200">
              <a:tabLst>
                <a:tab pos="685800" algn="l"/>
              </a:tabLst>
            </a:pPr>
            <a:r>
              <a:rPr lang="en-US" dirty="0"/>
              <a:t>1995	</a:t>
            </a:r>
            <a:r>
              <a:rPr lang="en-US" i="1" dirty="0"/>
              <a:t>Books and Readers in the Early Church</a:t>
            </a:r>
            <a:r>
              <a:rPr lang="en-US" dirty="0"/>
              <a:t>. London: Yale.</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kern="1200" dirty="0">
              <a:solidFill>
                <a:schemeClr val="tx1"/>
              </a:solidFill>
              <a:effectLst/>
              <a:latin typeface="+mn-lt"/>
              <a:ea typeface="+mn-ea"/>
              <a:cs typeface="+mn-cs"/>
            </a:endParaRPr>
          </a:p>
          <a:p>
            <a:endParaRPr lang="en-US" dirty="0"/>
          </a:p>
          <a:p>
            <a:r>
              <a:rPr lang="en-US" dirty="0"/>
              <a:t>adr1605266424</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9224648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most common writing instruments in Paul’s day were styluses (styli) made of a reed or a quill. The bronze stylus shown here is similar</a:t>
            </a:r>
            <a:r>
              <a:rPr lang="en-US" sz="1200" baseline="0" dirty="0"/>
              <a:t> in shape and function. It would have been more expensive than a quill or reed, but it would not have worn out as quickly. This stylus was photographed at the </a:t>
            </a:r>
            <a:r>
              <a:rPr lang="en-US" sz="1200" dirty="0"/>
              <a:t>Metropolitan Museum of Art in New York City.</a:t>
            </a:r>
          </a:p>
          <a:p>
            <a:endParaRPr lang="en-US" sz="1200" dirty="0"/>
          </a:p>
          <a:p>
            <a:r>
              <a:rPr lang="en-US" dirty="0"/>
              <a:t>adr1606034571</a:t>
            </a:r>
          </a:p>
        </p:txBody>
      </p:sp>
    </p:spTree>
    <p:extLst>
      <p:ext uri="{BB962C8B-B14F-4D97-AF65-F5344CB8AC3E}">
        <p14:creationId xmlns:p14="http://schemas.microsoft.com/office/powerpoint/2010/main" val="4254756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things that greatly facilitated the progress or “rushing</a:t>
            </a:r>
            <a:r>
              <a:rPr lang="en-US" baseline="0" dirty="0"/>
              <a:t> forward” of the gospel was the </a:t>
            </a:r>
            <a:r>
              <a:rPr lang="en-US" dirty="0"/>
              <a:t>advanced system of Roman roads. One of the primary roads in the region of Thessalonica was the Via Egnatia (Egnatian Way). The Via Egnatia led from the Adriatic Sea, across modern Albania and Greece, to Istanbul, Turkey, and the Aegean. Several stretches of the road can be seen in this</a:t>
            </a:r>
            <a:r>
              <a:rPr lang="en-US" baseline="0" dirty="0"/>
              <a:t> photo, winding through the hills just outside Neapolis.</a:t>
            </a:r>
            <a:endParaRPr lang="en-US" dirty="0"/>
          </a:p>
          <a:p>
            <a:endParaRPr lang="en-US" dirty="0"/>
          </a:p>
          <a:p>
            <a:r>
              <a:rPr lang="en-US" dirty="0"/>
              <a:t>tb011301193</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74801490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These styli were photographed in the Corinth Museum. </a:t>
            </a:r>
          </a:p>
          <a:p>
            <a:endParaRPr lang="en-US" dirty="0"/>
          </a:p>
          <a:p>
            <a:r>
              <a:rPr lang="en-US" dirty="0"/>
              <a:t>mgvh011911423</a:t>
            </a:r>
          </a:p>
        </p:txBody>
      </p:sp>
    </p:spTree>
    <p:extLst>
      <p:ext uri="{BB962C8B-B14F-4D97-AF65-F5344CB8AC3E}">
        <p14:creationId xmlns:p14="http://schemas.microsoft.com/office/powerpoint/2010/main" val="327500969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fresco shows another set of wax-covered</a:t>
            </a:r>
            <a:r>
              <a:rPr lang="en-US" baseline="0" dirty="0"/>
              <a:t> wooden tablets and a stylus. The Latin word </a:t>
            </a:r>
            <a:r>
              <a:rPr lang="en-US" i="1" baseline="0" dirty="0"/>
              <a:t>caudex</a:t>
            </a:r>
            <a:r>
              <a:rPr lang="en-US" baseline="0" dirty="0"/>
              <a:t> means “a block of wood” and referred to this kind of tablet. When several such leaves were attached together, they were referred to as a </a:t>
            </a:r>
            <a:r>
              <a:rPr lang="en-US" i="1" baseline="0" dirty="0"/>
              <a:t>codex</a:t>
            </a:r>
            <a:r>
              <a:rPr lang="en-US" baseline="0" dirty="0"/>
              <a:t>. The name was appropriated when the wooden leaves were eventually replaced with leaves of papyrus or parchment. Gamble argues convincingly that Paul’s request for “the parchments” (Gk. </a:t>
            </a:r>
            <a:r>
              <a:rPr lang="en-US" i="1" baseline="0" dirty="0" err="1"/>
              <a:t>tas</a:t>
            </a:r>
            <a:r>
              <a:rPr lang="en-US" i="1" baseline="0" dirty="0"/>
              <a:t> </a:t>
            </a:r>
            <a:r>
              <a:rPr lang="en-US" i="1" baseline="0" dirty="0" err="1"/>
              <a:t>membranas</a:t>
            </a:r>
            <a:r>
              <a:rPr lang="en-US" baseline="0" dirty="0"/>
              <a:t>, </a:t>
            </a:r>
            <a:r>
              <a:rPr lang="el-GR" sz="1200" b="0" i="0" u="none" strike="noStrike" kern="1200" baseline="0" dirty="0">
                <a:solidFill>
                  <a:schemeClr val="tx1"/>
                </a:solidFill>
                <a:latin typeface="+mn-lt"/>
                <a:ea typeface="+mn-ea"/>
                <a:cs typeface="+mn-cs"/>
              </a:rPr>
              <a:t>τὰς μεμβράνας</a:t>
            </a:r>
            <a:r>
              <a:rPr lang="en-US" sz="1200" b="0" i="0" u="none" strike="noStrike" kern="1200" baseline="0" dirty="0">
                <a:solidFill>
                  <a:schemeClr val="tx1"/>
                </a:solidFill>
                <a:latin typeface="+mn-lt"/>
                <a:ea typeface="+mn-ea"/>
                <a:cs typeface="+mn-cs"/>
              </a:rPr>
              <a:t>) in 2 Timothy 4:13 refers to codices, since he would have used a different word (</a:t>
            </a:r>
            <a:r>
              <a:rPr lang="en-US" sz="1200" b="0" i="1" u="none" strike="noStrike" kern="1200" baseline="0" dirty="0" err="1">
                <a:solidFill>
                  <a:schemeClr val="tx1"/>
                </a:solidFill>
                <a:latin typeface="+mn-lt"/>
                <a:ea typeface="+mn-ea"/>
                <a:cs typeface="+mn-cs"/>
              </a:rPr>
              <a:t>diphtherai</a:t>
            </a:r>
            <a:r>
              <a:rPr lang="en-US" sz="1200" b="0" i="0" u="none" strike="noStrike" kern="1200" baseline="0" dirty="0">
                <a:solidFill>
                  <a:schemeClr val="tx1"/>
                </a:solidFill>
                <a:latin typeface="+mn-lt"/>
                <a:ea typeface="+mn-ea"/>
                <a:cs typeface="+mn-cs"/>
              </a:rPr>
              <a:t>) for parchment rolls (1995: 50). </a:t>
            </a:r>
            <a:r>
              <a:rPr lang="en-US" sz="1200" baseline="0" dirty="0"/>
              <a:t>This fresco was photographed at the </a:t>
            </a:r>
            <a:r>
              <a:rPr lang="en-US" sz="1200" dirty="0"/>
              <a:t>Naples Archaeological Museum.</a:t>
            </a:r>
          </a:p>
          <a:p>
            <a:endParaRPr lang="en-US" sz="1200" dirty="0"/>
          </a:p>
          <a:p>
            <a:r>
              <a:rPr lang="en-US" sz="1200" b="1" dirty="0"/>
              <a:t>Reference:</a:t>
            </a:r>
          </a:p>
          <a:p>
            <a:r>
              <a:rPr lang="en-US" dirty="0"/>
              <a:t>Gamble, Harry.</a:t>
            </a:r>
          </a:p>
          <a:p>
            <a:pPr marL="685800" indent="-457200">
              <a:tabLst>
                <a:tab pos="685800" algn="l"/>
              </a:tabLst>
            </a:pPr>
            <a:r>
              <a:rPr lang="en-US" dirty="0"/>
              <a:t>1995	</a:t>
            </a:r>
            <a:r>
              <a:rPr lang="en-US" i="1" baseline="0" dirty="0"/>
              <a:t>Books and Readers in the Early Church</a:t>
            </a:r>
            <a:r>
              <a:rPr lang="en-US" baseline="0" dirty="0"/>
              <a:t>. London: Yale.</a:t>
            </a:r>
            <a:endParaRPr lang="en-US" dirty="0"/>
          </a:p>
          <a:p>
            <a:endParaRPr lang="en-US" sz="1200" dirty="0"/>
          </a:p>
          <a:p>
            <a:r>
              <a:rPr lang="en-US" dirty="0"/>
              <a:t>tb0515170889</a:t>
            </a:r>
          </a:p>
        </p:txBody>
      </p:sp>
    </p:spTree>
    <p:extLst>
      <p:ext uri="{BB962C8B-B14F-4D97-AF65-F5344CB8AC3E}">
        <p14:creationId xmlns:p14="http://schemas.microsoft.com/office/powerpoint/2010/main" val="26382686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Signatures were used in the ancient world as a sign of authenticity, since each person has a slightly different writing style. The document</a:t>
            </a:r>
            <a:r>
              <a:rPr lang="en-US" baseline="0" dirty="0"/>
              <a:t> shown here has four different styles of handwriting; the body of the text in one style, and three witness signatures in their own distinctive styles. Paul’s handwriting style would have differed from that of his amanuensis as well. The three signatories on this document are Dionysius, </a:t>
            </a:r>
            <a:r>
              <a:rPr lang="en-US" baseline="0" dirty="0" err="1"/>
              <a:t>Harpochratis</a:t>
            </a:r>
            <a:r>
              <a:rPr lang="en-US" baseline="0" dirty="0"/>
              <a:t>, and </a:t>
            </a:r>
            <a:r>
              <a:rPr lang="en-US" baseline="0" dirty="0" err="1"/>
              <a:t>Didymus</a:t>
            </a:r>
            <a:r>
              <a:rPr lang="en-US" baseline="0" dirty="0"/>
              <a:t>.</a:t>
            </a:r>
          </a:p>
          <a:p>
            <a:endParaRPr lang="en-US" baseline="0" dirty="0"/>
          </a:p>
          <a:p>
            <a:r>
              <a:rPr lang="en-US" baseline="0" dirty="0"/>
              <a:t>According to the University of Michigan website, the text may be translated as follows: </a:t>
            </a:r>
            <a:r>
              <a:rPr lang="en-US" sz="1200" b="0" i="0" kern="1200" dirty="0">
                <a:solidFill>
                  <a:schemeClr val="tx1"/>
                </a:solidFill>
                <a:effectLst/>
                <a:latin typeface="+mn-lt"/>
                <a:ea typeface="+mn-ea"/>
                <a:cs typeface="+mn-cs"/>
              </a:rPr>
              <a:t>"In the 13th year of Tiberius Claudius Caesar Augustus Germanicus Imperator. </a:t>
            </a:r>
            <a:r>
              <a:rPr lang="en-US" sz="1200" b="0" i="0" kern="1200" dirty="0" err="1">
                <a:solidFill>
                  <a:schemeClr val="tx1"/>
                </a:solidFill>
                <a:effectLst/>
                <a:latin typeface="+mn-lt"/>
                <a:ea typeface="+mn-ea"/>
                <a:cs typeface="+mn-cs"/>
              </a:rPr>
              <a:t>Aulaios</a:t>
            </a:r>
            <a:r>
              <a:rPr lang="en-US" sz="1200" b="0" i="0" kern="1200" dirty="0">
                <a:solidFill>
                  <a:schemeClr val="tx1"/>
                </a:solidFill>
                <a:effectLst/>
                <a:latin typeface="+mn-lt"/>
                <a:ea typeface="+mn-ea"/>
                <a:cs typeface="+mn-cs"/>
              </a:rPr>
              <a:t>, son of </a:t>
            </a:r>
            <a:r>
              <a:rPr lang="en-US" sz="1200" b="0" i="0" kern="1200" dirty="0" err="1">
                <a:solidFill>
                  <a:schemeClr val="tx1"/>
                </a:solidFill>
                <a:effectLst/>
                <a:latin typeface="+mn-lt"/>
                <a:ea typeface="+mn-ea"/>
                <a:cs typeface="+mn-cs"/>
              </a:rPr>
              <a:t>Arthrotos</a:t>
            </a:r>
            <a:r>
              <a:rPr lang="en-US" sz="1200" b="0" i="0" kern="1200" dirty="0">
                <a:solidFill>
                  <a:schemeClr val="tx1"/>
                </a:solidFill>
                <a:effectLst/>
                <a:latin typeface="+mn-lt"/>
                <a:ea typeface="+mn-ea"/>
                <a:cs typeface="+mn-cs"/>
              </a:rPr>
              <a:t>, of </a:t>
            </a:r>
            <a:r>
              <a:rPr lang="en-US" sz="1200" b="0" i="0" kern="1200" dirty="0" err="1">
                <a:solidFill>
                  <a:schemeClr val="tx1"/>
                </a:solidFill>
                <a:effectLst/>
                <a:latin typeface="+mn-lt"/>
                <a:ea typeface="+mn-ea"/>
                <a:cs typeface="+mn-cs"/>
              </a:rPr>
              <a:t>Theadelphia</a:t>
            </a:r>
            <a:r>
              <a:rPr lang="en-US" sz="1200" b="0" i="0" kern="1200" dirty="0">
                <a:solidFill>
                  <a:schemeClr val="tx1"/>
                </a:solidFill>
                <a:effectLst/>
                <a:latin typeface="+mn-lt"/>
                <a:ea typeface="+mn-ea"/>
                <a:cs typeface="+mn-cs"/>
              </a:rPr>
              <a:t>, has completed his five-days </a:t>
            </a:r>
            <a:r>
              <a:rPr lang="en-US" sz="1200" b="0" i="0" kern="1200" dirty="0" err="1">
                <a:solidFill>
                  <a:schemeClr val="tx1"/>
                </a:solidFill>
                <a:effectLst/>
                <a:latin typeface="+mn-lt"/>
                <a:ea typeface="+mn-ea"/>
                <a:cs typeface="+mn-cs"/>
              </a:rPr>
              <a:t>corvee</a:t>
            </a:r>
            <a:r>
              <a:rPr lang="en-US" sz="1200" b="0" i="0" kern="1200" dirty="0">
                <a:solidFill>
                  <a:schemeClr val="tx1"/>
                </a:solidFill>
                <a:effectLst/>
                <a:latin typeface="+mn-lt"/>
                <a:ea typeface="+mn-ea"/>
                <a:cs typeface="+mn-cs"/>
              </a:rPr>
              <a:t> labor on the canal, concerning the dikes, in the same year. 2hd. I, Dionysius, have signed. 3rd hd. I, </a:t>
            </a:r>
            <a:r>
              <a:rPr lang="en-US" sz="1200" b="0" i="0" kern="1200" dirty="0" err="1">
                <a:solidFill>
                  <a:schemeClr val="tx1"/>
                </a:solidFill>
                <a:effectLst/>
                <a:latin typeface="+mn-lt"/>
                <a:ea typeface="+mn-ea"/>
                <a:cs typeface="+mn-cs"/>
              </a:rPr>
              <a:t>Harpochratis</a:t>
            </a:r>
            <a:r>
              <a:rPr lang="en-US" sz="1200" b="0" i="0" kern="1200" dirty="0">
                <a:solidFill>
                  <a:schemeClr val="tx1"/>
                </a:solidFill>
                <a:effectLst/>
                <a:latin typeface="+mn-lt"/>
                <a:ea typeface="+mn-ea"/>
                <a:cs typeface="+mn-cs"/>
              </a:rPr>
              <a:t>, have signed. 4th hd. I, Didymus, have signed."</a:t>
            </a:r>
            <a:r>
              <a:rPr lang="en-US" dirty="0"/>
              <a:t> </a:t>
            </a:r>
            <a:r>
              <a:rPr lang="en-US" sz="1200" kern="1200" dirty="0">
                <a:solidFill>
                  <a:schemeClr val="tx1"/>
                </a:solidFill>
                <a:effectLst/>
                <a:latin typeface="+mn-lt"/>
                <a:ea typeface="+mn-ea"/>
                <a:cs typeface="+mn-cs"/>
              </a:rPr>
              <a:t>This image comes from University of Michigan and is licensed under CC BY 3.0, via Advanced Papyrological Information System, UM: </a:t>
            </a:r>
            <a:r>
              <a:rPr lang="en-US" dirty="0"/>
              <a:t>http://quod.lib.umich.edu/a/apis/x-3463/c1_5r.tif. </a:t>
            </a:r>
            <a:r>
              <a:rPr lang="en-US" sz="1200" kern="1200" dirty="0">
                <a:solidFill>
                  <a:schemeClr val="tx1"/>
                </a:solidFill>
                <a:effectLst/>
                <a:latin typeface="+mn-lt"/>
                <a:ea typeface="+mn-ea"/>
                <a:cs typeface="+mn-cs"/>
              </a:rPr>
              <a:t>University of Michigan Library Digital Collections.</a:t>
            </a:r>
            <a:endParaRPr lang="en-US" dirty="0"/>
          </a:p>
          <a:p>
            <a:endParaRPr lang="en-US" dirty="0"/>
          </a:p>
          <a:p>
            <a:pPr rtl="0"/>
            <a:r>
              <a:rPr lang="en-US" sz="1200" kern="1200" dirty="0">
                <a:solidFill>
                  <a:schemeClr val="tx1"/>
                </a:solidFill>
                <a:effectLst/>
                <a:latin typeface="+mn-lt"/>
                <a:ea typeface="+mn-ea"/>
                <a:cs typeface="+mn-cs"/>
              </a:rPr>
              <a:t>See Everett Ferguson, </a:t>
            </a:r>
            <a:r>
              <a:rPr lang="en-US" sz="1200" i="1" kern="1200" dirty="0">
                <a:solidFill>
                  <a:schemeClr val="tx1"/>
                </a:solidFill>
                <a:effectLst/>
                <a:latin typeface="+mn-lt"/>
                <a:ea typeface="+mn-ea"/>
                <a:cs typeface="+mn-cs"/>
              </a:rPr>
              <a:t>Backgrounds of Early Christianity</a:t>
            </a:r>
            <a:r>
              <a:rPr lang="en-US" sz="1200" kern="1200" dirty="0">
                <a:solidFill>
                  <a:schemeClr val="tx1"/>
                </a:solidFill>
                <a:effectLst/>
                <a:latin typeface="+mn-lt"/>
                <a:ea typeface="+mn-ea"/>
                <a:cs typeface="+mn-cs"/>
              </a:rPr>
              <a:t> (3rd ed.; Grand Rapids: Eerdmans, 2003), page 131, for a picture of a papyrus letter, dated August 24, AD 66, which shows the careful book hand of the amanuensis at the top and a conclusion scrawled by the author in cursive script at the bottom. </a:t>
            </a:r>
          </a:p>
          <a:p>
            <a:endParaRPr lang="en-US" dirty="0"/>
          </a:p>
          <a:p>
            <a:r>
              <a:rPr lang="en-US" dirty="0"/>
              <a:t>umapis346355595</a:t>
            </a:r>
          </a:p>
        </p:txBody>
      </p:sp>
    </p:spTree>
    <p:extLst>
      <p:ext uri="{BB962C8B-B14F-4D97-AF65-F5344CB8AC3E}">
        <p14:creationId xmlns:p14="http://schemas.microsoft.com/office/powerpoint/2010/main" val="159923280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Latin will from the mid-2nd century AD illustrates the importance in Paul’s day of writing with one’s own hand. Within the text of the will, the testator stipulates that any subsequent additions to it written in his own hand will be just as legally binding as if they had been included in the original document. The University of Michigan Advanced Papyrological Information System website provides the following translation of the relevant section: “</a:t>
            </a:r>
            <a:r>
              <a:rPr lang="en-US" sz="1200" b="0" i="0" kern="1200" dirty="0">
                <a:solidFill>
                  <a:schemeClr val="tx1"/>
                </a:solidFill>
                <a:effectLst/>
                <a:latin typeface="+mn-lt"/>
                <a:ea typeface="+mn-ea"/>
                <a:cs typeface="+mn-cs"/>
              </a:rPr>
              <a:t>If, [after this] will, I have left written or subscribed with my own hand, on small tablets [or on any other kind (of writing material)], something according to which I have ordered to give or do something, I want all [this to be considered] as if [it was written] in the present will.”</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http://quod.lib.umich.edu/a/apis/x-2918/6662ro.tif. University of Michigan Library Digital Collections. Accessed: Oct 26, 2019.</a:t>
            </a:r>
          </a:p>
          <a:p>
            <a:pPr rt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umapis6662291820</a:t>
            </a:r>
          </a:p>
        </p:txBody>
      </p:sp>
    </p:spTree>
    <p:extLst>
      <p:ext uri="{BB962C8B-B14F-4D97-AF65-F5344CB8AC3E}">
        <p14:creationId xmlns:p14="http://schemas.microsoft.com/office/powerpoint/2010/main" val="161385341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portrays a tranquil domestic scene</a:t>
            </a:r>
            <a:r>
              <a:rPr lang="en-US" baseline="0" dirty="0"/>
              <a:t> such as the Thessalonians might have expected as a result of Paul’s benediction. </a:t>
            </a:r>
            <a:r>
              <a:rPr lang="en-US" dirty="0"/>
              <a:t>This fresco was photographed at the Naples Archaeological Museum.</a:t>
            </a:r>
          </a:p>
          <a:p>
            <a:endParaRPr lang="en-US" dirty="0"/>
          </a:p>
          <a:p>
            <a:r>
              <a:rPr lang="en-US" dirty="0"/>
              <a:t>tb0515170322c</a:t>
            </a:r>
          </a:p>
        </p:txBody>
      </p:sp>
      <p:sp>
        <p:nvSpPr>
          <p:cNvPr id="4" name="Slide Number Placeholder 3"/>
          <p:cNvSpPr>
            <a:spLocks noGrp="1"/>
          </p:cNvSpPr>
          <p:nvPr>
            <p:ph type="sldNum" sz="quarter" idx="5"/>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27946534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blessing of God’s grace on the Thessalonian</a:t>
            </a:r>
            <a:r>
              <a:rPr lang="en-US" baseline="0" dirty="0"/>
              <a:t> church is illustrated here by a peaceful scene of a shepherd with his sheep in lush grazing land. Both Jesus and the apostles spoke often of God’s people as sheep. It is also reminiscent of the trust expressed by the psalmist in Psalm 23.</a:t>
            </a:r>
            <a:endParaRPr lang="en-US" dirty="0"/>
          </a:p>
          <a:p>
            <a:endParaRPr lang="en-US" dirty="0"/>
          </a:p>
          <a:p>
            <a:r>
              <a:rPr lang="en-US" dirty="0"/>
              <a:t>mjb1903062338</a:t>
            </a:r>
          </a:p>
        </p:txBody>
      </p:sp>
    </p:spTree>
    <p:extLst>
      <p:ext uri="{BB962C8B-B14F-4D97-AF65-F5344CB8AC3E}">
        <p14:creationId xmlns:p14="http://schemas.microsoft.com/office/powerpoint/2010/main" val="1613853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Major</a:t>
            </a:r>
            <a:r>
              <a:rPr lang="en-US" baseline="0" dirty="0"/>
              <a:t> Roman roads like the Via Egnatia were so well built that many sections are still in quite good shape, two millennia later. </a:t>
            </a:r>
          </a:p>
          <a:p>
            <a:endParaRPr lang="en-US" dirty="0"/>
          </a:p>
          <a:p>
            <a:r>
              <a:rPr lang="en-US" dirty="0"/>
              <a:t>tb031106586</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703026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sections of the Via Egnatia shown in this and the previous photographs are located in the foothills north of Neapolis (modern Kavala) before descending to the Plain of Philippi.</a:t>
            </a:r>
          </a:p>
          <a:p>
            <a:endParaRPr lang="en-US" dirty="0"/>
          </a:p>
          <a:p>
            <a:r>
              <a:rPr lang="en-US" dirty="0"/>
              <a:t>tb010717002</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67614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of the Via Egnatia connects Neapolis to Philippi.</a:t>
            </a:r>
          </a:p>
          <a:p>
            <a:endParaRPr lang="en-US" dirty="0"/>
          </a:p>
          <a:p>
            <a:r>
              <a:rPr lang="en-US" dirty="0"/>
              <a:t>tb031106981</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562481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shows the Via Egnatia where it crossed through the marketplace (forum) of ancient Philippi. It</a:t>
            </a:r>
            <a:r>
              <a:rPr lang="en-US" baseline="0" dirty="0"/>
              <a:t> is virtually certain that Paul himself travelled on this road as he carried the gospel through this region (Acts 16–17)</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tb031106763</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012223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Nero is an example of a leader in Paul’s day who was “perverse” (Gk. </a:t>
            </a:r>
            <a:r>
              <a:rPr lang="en-US" i="1" dirty="0" err="1"/>
              <a:t>atopos</a:t>
            </a:r>
            <a:r>
              <a:rPr lang="en-US" dirty="0"/>
              <a:t>, </a:t>
            </a:r>
            <a:r>
              <a:rPr lang="el-GR" sz="1200" b="0" i="0" u="none" strike="noStrike" kern="1200" baseline="0" dirty="0">
                <a:solidFill>
                  <a:schemeClr val="tx1"/>
                </a:solidFill>
                <a:latin typeface="+mn-lt"/>
                <a:ea typeface="+mn-ea"/>
                <a:cs typeface="+mn-cs"/>
              </a:rPr>
              <a:t>ἄτοπος</a:t>
            </a:r>
            <a:r>
              <a:rPr lang="en-US" dirty="0"/>
              <a:t>) and “evil” (Gk. </a:t>
            </a:r>
            <a:r>
              <a:rPr lang="en-US" i="1" dirty="0" err="1"/>
              <a:t>ponēros</a:t>
            </a:r>
            <a:r>
              <a:rPr lang="en-US" dirty="0"/>
              <a:t>, </a:t>
            </a:r>
            <a:r>
              <a:rPr lang="el-GR" sz="1200" b="0" i="0" u="none" strike="noStrike" kern="1200" baseline="0" dirty="0">
                <a:solidFill>
                  <a:schemeClr val="tx1"/>
                </a:solidFill>
                <a:latin typeface="+mn-lt"/>
                <a:ea typeface="+mn-ea"/>
                <a:cs typeface="+mn-cs"/>
              </a:rPr>
              <a:t>πονηρός</a:t>
            </a:r>
            <a:r>
              <a:rPr lang="en-US" dirty="0"/>
              <a:t>). His rule was marked by both tyranny</a:t>
            </a:r>
            <a:r>
              <a:rPr lang="en-US" baseline="0" dirty="0"/>
              <a:t> and extravagance, and Tacitus attributed his actions in burning Christians alive to personal cruelty. Paul’s appeal to Caesar (Acts 25:11) was an appeal to this man. Most New Testament scholars believe that Paul was released after his first appearance before Nero, which would suggest that his prayer for deliverance from such men was answered. </a:t>
            </a:r>
            <a:r>
              <a:rPr lang="en-US" dirty="0"/>
              <a:t>This figurine was photographed at the British Museum.</a:t>
            </a:r>
          </a:p>
          <a:p>
            <a:endParaRPr lang="en-US" dirty="0"/>
          </a:p>
          <a:p>
            <a:r>
              <a:rPr lang="en-US" dirty="0"/>
              <a:t>tb1001199781c</a:t>
            </a:r>
          </a:p>
        </p:txBody>
      </p:sp>
      <p:sp>
        <p:nvSpPr>
          <p:cNvPr id="4" name="Slide Number Placeholder 3"/>
          <p:cNvSpPr>
            <a:spLocks noGrp="1"/>
          </p:cNvSpPr>
          <p:nvPr>
            <p:ph type="sldNum" sz="quarter" idx="5"/>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464374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many other perverse and evil men in Paul’s day, of course,</a:t>
            </a:r>
            <a:r>
              <a:rPr lang="en-US" baseline="0" dirty="0"/>
              <a:t> illustrated by this clay figurine. It portrays an actor dressed as a slave, sitting on an altar, and emptying a purse he just stole. The figurine thus offends a number of religious and moral standards. A removable graphic has been added to this photo to avoid causing surprise or offense. </a:t>
            </a:r>
            <a:r>
              <a:rPr lang="en-US" dirty="0"/>
              <a:t>This image come from Jastrow and is in the public domain, via Wikimedia Commons: https://commons.wikimedia.org/wiki/File:Actor_slave_Louvre_CA265.jpg.</a:t>
            </a:r>
          </a:p>
          <a:p>
            <a:endParaRPr lang="en-US" dirty="0"/>
          </a:p>
          <a:p>
            <a:r>
              <a:rPr lang="en-US" dirty="0"/>
              <a:t>wiki1215200500291760</a:t>
            </a:r>
          </a:p>
        </p:txBody>
      </p:sp>
      <p:sp>
        <p:nvSpPr>
          <p:cNvPr id="4" name="Slide Number Placeholder 3"/>
          <p:cNvSpPr>
            <a:spLocks noGrp="1"/>
          </p:cNvSpPr>
          <p:nvPr>
            <p:ph type="sldNum" sz="quarter" idx="5"/>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464374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instance of persecution that Paul faced, which would have been known to the Thessalonian Christians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2:2), was his imprisonment at Philippi. This happened not long before his arrival at Thessalonica. Initially </a:t>
            </a:r>
            <a:r>
              <a:rPr lang="en-US" dirty="0"/>
              <a:t>Paul and Silas </a:t>
            </a:r>
            <a:r>
              <a:rPr lang="en-US" sz="1200" kern="1200" dirty="0">
                <a:solidFill>
                  <a:schemeClr val="tx1"/>
                </a:solidFill>
                <a:effectLst/>
                <a:latin typeface="+mn-lt"/>
                <a:ea typeface="+mn-ea"/>
                <a:cs typeface="+mn-cs"/>
              </a:rPr>
              <a:t>(called Silvanus in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and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t>
            </a:r>
            <a:r>
              <a:rPr lang="en-US" dirty="0"/>
              <a:t>were dragged into the forum, or marketplace, the location of the rulers or magistrates (Gk.</a:t>
            </a:r>
            <a:r>
              <a:rPr lang="en-US" baseline="0" dirty="0"/>
              <a:t> </a:t>
            </a:r>
            <a:r>
              <a:rPr lang="en-US" i="1" baseline="0" dirty="0" err="1"/>
              <a:t>archōn</a:t>
            </a:r>
            <a:r>
              <a:rPr lang="en-US" dirty="0"/>
              <a:t>,</a:t>
            </a:r>
            <a:r>
              <a:rPr lang="en-US" baseline="0" dirty="0"/>
              <a:t> </a:t>
            </a:r>
            <a:r>
              <a:rPr lang="el-GR" sz="1200" b="0" i="0" u="none" strike="noStrike" kern="1200" baseline="0" dirty="0">
                <a:solidFill>
                  <a:schemeClr val="tx1"/>
                </a:solidFill>
                <a:latin typeface="+mn-lt"/>
                <a:ea typeface="+mn-ea"/>
                <a:cs typeface="+mn-cs"/>
              </a:rPr>
              <a:t>ἄρχων</a:t>
            </a:r>
            <a:r>
              <a:rPr lang="en-US" dirty="0"/>
              <a:t>) by whom they were to be judged. </a:t>
            </a:r>
            <a:r>
              <a:rPr lang="en-US" sz="1200" kern="1200" dirty="0">
                <a:solidFill>
                  <a:schemeClr val="tx1"/>
                </a:solidFill>
                <a:effectLst/>
                <a:latin typeface="+mn-lt"/>
                <a:ea typeface="+mn-ea"/>
                <a:cs typeface="+mn-cs"/>
              </a:rPr>
              <a:t>They were then stripped of their clothes, beaten, and imprisoned (Acts 16:16-24). This photo</a:t>
            </a:r>
            <a:r>
              <a:rPr lang="en-US" sz="1200" kern="1200" baseline="0" dirty="0">
                <a:solidFill>
                  <a:schemeClr val="tx1"/>
                </a:solidFill>
                <a:effectLst/>
                <a:latin typeface="+mn-lt"/>
                <a:ea typeface="+mn-ea"/>
                <a:cs typeface="+mn-cs"/>
              </a:rPr>
              <a:t> includes a view of the forum as well as the location of the traditional prison of Paul and Silas. </a:t>
            </a:r>
            <a:r>
              <a:rPr lang="en-US" dirty="0"/>
              <a:t>See the next slide for labels.</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617983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instance of persecution that Paul faced, which would have been known to the Thessalonian Christians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2:2), was his imprisonment at Philippi. This happened not long before his arrival at Thessalonica. Initially </a:t>
            </a:r>
            <a:r>
              <a:rPr lang="en-US" dirty="0"/>
              <a:t>Paul and Silas </a:t>
            </a:r>
            <a:r>
              <a:rPr lang="en-US" sz="1200" kern="1200" dirty="0">
                <a:solidFill>
                  <a:schemeClr val="tx1"/>
                </a:solidFill>
                <a:effectLst/>
                <a:latin typeface="+mn-lt"/>
                <a:ea typeface="+mn-ea"/>
                <a:cs typeface="+mn-cs"/>
              </a:rPr>
              <a:t>(called Silvanus in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and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1:1) </a:t>
            </a:r>
            <a:r>
              <a:rPr lang="en-US" dirty="0"/>
              <a:t>were dragged into the forum, or marketplace, the location of the rulers or magistrates (Gk.</a:t>
            </a:r>
            <a:r>
              <a:rPr lang="en-US" baseline="0" dirty="0"/>
              <a:t> </a:t>
            </a:r>
            <a:r>
              <a:rPr lang="en-US" i="1" baseline="0" dirty="0" err="1"/>
              <a:t>archōn</a:t>
            </a:r>
            <a:r>
              <a:rPr lang="en-US" dirty="0"/>
              <a:t>,</a:t>
            </a:r>
            <a:r>
              <a:rPr lang="en-US" baseline="0" dirty="0"/>
              <a:t> </a:t>
            </a:r>
            <a:r>
              <a:rPr lang="el-GR" sz="1200" b="0" i="0" u="none" strike="noStrike" kern="1200" baseline="0" dirty="0">
                <a:solidFill>
                  <a:schemeClr val="tx1"/>
                </a:solidFill>
                <a:latin typeface="+mn-lt"/>
                <a:ea typeface="+mn-ea"/>
                <a:cs typeface="+mn-cs"/>
              </a:rPr>
              <a:t>ἄρχων</a:t>
            </a:r>
            <a:r>
              <a:rPr lang="en-US" dirty="0"/>
              <a:t>) by whom they were to be judged. </a:t>
            </a:r>
            <a:r>
              <a:rPr lang="en-US" sz="1200" kern="1200" dirty="0">
                <a:solidFill>
                  <a:schemeClr val="tx1"/>
                </a:solidFill>
                <a:effectLst/>
                <a:latin typeface="+mn-lt"/>
                <a:ea typeface="+mn-ea"/>
                <a:cs typeface="+mn-cs"/>
              </a:rPr>
              <a:t>They were then stripped of their clothes, beaten, and imprisoned (Acts 16:16-24). This photo</a:t>
            </a:r>
            <a:r>
              <a:rPr lang="en-US" sz="1200" kern="1200" baseline="0" dirty="0">
                <a:solidFill>
                  <a:schemeClr val="tx1"/>
                </a:solidFill>
                <a:effectLst/>
                <a:latin typeface="+mn-lt"/>
                <a:ea typeface="+mn-ea"/>
                <a:cs typeface="+mn-cs"/>
              </a:rPr>
              <a:t> includes a view of the forum as well as the location of the traditional prison of Paul and Silas.  </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119162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common prayer posture involved raising one’s hands, as seen in this sarcophagus frieze. This prayer stance is seen in geographically and temporally widespread examples throughout the ancient world. Compare the slide on 1 Thessalonians 1:11.</a:t>
            </a:r>
            <a:r>
              <a:rPr lang="en-US" baseline="0" dirty="0"/>
              <a:t> This frieze is on the polychrome sarcophagus known as the “Great Pastoral” sarcophagus. It was photographed in the Vatican Museums.</a:t>
            </a:r>
            <a:endParaRPr lang="en-US" dirty="0"/>
          </a:p>
          <a:p>
            <a:endParaRPr lang="en-US" dirty="0"/>
          </a:p>
          <a:p>
            <a:r>
              <a:rPr lang="en-US" dirty="0"/>
              <a:t>tb0512175842</a:t>
            </a:r>
          </a:p>
        </p:txBody>
      </p:sp>
    </p:spTree>
    <p:extLst>
      <p:ext uri="{BB962C8B-B14F-4D97-AF65-F5344CB8AC3E}">
        <p14:creationId xmlns:p14="http://schemas.microsoft.com/office/powerpoint/2010/main" val="2809356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possibilities for the location of the court before which Paul and Silas were taken. One is the </a:t>
            </a:r>
            <a:r>
              <a:rPr lang="en-US" i="1" dirty="0"/>
              <a:t>bema</a:t>
            </a:r>
            <a:r>
              <a:rPr lang="en-US" dirty="0"/>
              <a:t>, a raised</a:t>
            </a:r>
            <a:r>
              <a:rPr lang="en-US" baseline="0" dirty="0"/>
              <a:t> platform along the north side of the Philippi forum that was used for public address, but sometimes also for court proceedings (e.g., Acts 18:12). Alternately, he may have been taken to either the Roman </a:t>
            </a:r>
            <a:r>
              <a:rPr lang="en-US" i="1" baseline="0" dirty="0"/>
              <a:t>basilica</a:t>
            </a:r>
            <a:r>
              <a:rPr lang="en-US" baseline="0" dirty="0"/>
              <a:t> or the </a:t>
            </a:r>
            <a:r>
              <a:rPr lang="en-US" i="1" baseline="0" dirty="0"/>
              <a:t>bouleuterion</a:t>
            </a:r>
            <a:r>
              <a:rPr lang="en-US" baseline="0" dirty="0"/>
              <a:t>, both of which were located at the west end of the forum. The </a:t>
            </a:r>
            <a:r>
              <a:rPr lang="en-US" i="1" baseline="0" dirty="0"/>
              <a:t>basilica</a:t>
            </a:r>
            <a:r>
              <a:rPr lang="en-US" baseline="0" dirty="0"/>
              <a:t> was commonly used by the Romans both for public assemblies and as a court of law, and the </a:t>
            </a:r>
            <a:r>
              <a:rPr lang="en-US" i="1" baseline="0" dirty="0"/>
              <a:t>bouleuterion</a:t>
            </a:r>
            <a:r>
              <a:rPr lang="en-US" baseline="0" dirty="0"/>
              <a:t> was where the council of citizens (senate) met.</a:t>
            </a:r>
            <a:endParaRPr lang="en-US" dirty="0"/>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861635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stone platform in this photo is the judgement seat (</a:t>
            </a:r>
            <a:r>
              <a:rPr lang="en-US" i="1" dirty="0"/>
              <a:t>bema</a:t>
            </a:r>
            <a:r>
              <a:rPr lang="en-US" dirty="0"/>
              <a:t>) at Philippi. It is located on the north side of the large, paved marketplace (forum)</a:t>
            </a:r>
            <a:r>
              <a:rPr lang="en-US" baseline="0" dirty="0"/>
              <a:t>. </a:t>
            </a:r>
            <a:r>
              <a:rPr lang="en-US" dirty="0"/>
              <a:t>It is possible that Paul and Silas were brought to this place when they were dragged before the authorities at Philippi</a:t>
            </a:r>
            <a:r>
              <a:rPr lang="en-US" baseline="0" dirty="0"/>
              <a:t> (Acts 16:19).</a:t>
            </a:r>
          </a:p>
          <a:p>
            <a:endParaRPr lang="en-US" dirty="0"/>
          </a:p>
          <a:p>
            <a:r>
              <a:rPr lang="en-US" dirty="0"/>
              <a:t>jc0106151389</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575122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being stripped and beaten, Paul and Silas were thrown into prison at Philippi. Based on studies at contemporary cities, the prison at Philippi was probably situated near the forum of the city. The ruins of the forum at Philippi date to 161 BC – AD 80 and contain many public buildings, one of which may have been the prison in which Paul and Silas were held. The traditional site pictured above was a cistern that archaeologists found in 1876 near Basilica A. When Basilica A was destroyed, Christians used the cistern as a place of worship, and a chapel was later built on the site. Another possible site of Paul’s imprisonment is beneath Basilica A, but neither location can be confirmed. The text only says that the prison was near the jailor’s house and that they were put in an inner cell, probably the worst part of the prison.</a:t>
            </a:r>
          </a:p>
          <a:p>
            <a:endParaRPr lang="en-US" dirty="0"/>
          </a:p>
          <a:p>
            <a:r>
              <a:rPr lang="en-US" dirty="0"/>
              <a:t>tb031106918</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846653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Brian </a:t>
            </a:r>
            <a:r>
              <a:rPr lang="en-US" dirty="0" err="1"/>
              <a:t>Rapske</a:t>
            </a:r>
            <a:r>
              <a:rPr lang="en-US" dirty="0"/>
              <a:t> has suggested another location for Paul’s prison (1994: 126). He believes that a structure under the atrium of Basilica A served this purpose and was later used as a cistern. Basilica A was later built in the 5th century AD. It included a second story, marble floors, frescoes, and sculptures. Basilica A is located near the traditional prison of Paul.</a:t>
            </a:r>
          </a:p>
          <a:p>
            <a:endParaRPr lang="en-US" dirty="0"/>
          </a:p>
          <a:p>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latin typeface="+mn-lt"/>
                <a:ea typeface="+mn-ea"/>
                <a:cs typeface="+mn-cs"/>
              </a:rPr>
              <a:t>Rapske</a:t>
            </a:r>
            <a:r>
              <a:rPr lang="en-US" sz="1200" kern="1200" dirty="0">
                <a:solidFill>
                  <a:schemeClr val="tx1"/>
                </a:solidFill>
                <a:latin typeface="+mn-lt"/>
                <a:ea typeface="+mn-ea"/>
                <a:cs typeface="+mn-cs"/>
              </a:rPr>
              <a:t>, Brian.</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latin typeface="+mn-lt"/>
                <a:ea typeface="+mn-ea"/>
                <a:cs typeface="+mn-cs"/>
              </a:rPr>
              <a:t>1994	</a:t>
            </a:r>
            <a:r>
              <a:rPr lang="en-US" sz="1200" i="1" kern="1200" dirty="0">
                <a:solidFill>
                  <a:schemeClr val="tx1"/>
                </a:solidFill>
                <a:latin typeface="+mn-lt"/>
                <a:ea typeface="+mn-ea"/>
                <a:cs typeface="+mn-cs"/>
              </a:rPr>
              <a:t>The Book of Acts and Paul in Roman Custody. </a:t>
            </a:r>
            <a:r>
              <a:rPr lang="en-US" sz="1200" i="0" kern="1200" dirty="0">
                <a:solidFill>
                  <a:schemeClr val="tx1"/>
                </a:solidFill>
                <a:latin typeface="+mn-lt"/>
                <a:ea typeface="+mn-ea"/>
                <a:cs typeface="+mn-cs"/>
              </a:rPr>
              <a:t>The Book of Acts in its First Century Setting 3. Grand Rapids and Carlisle, UK: Eerdmans and Paternoster.</a:t>
            </a:r>
            <a:endParaRPr lang="en-US" dirty="0"/>
          </a:p>
          <a:p>
            <a:endParaRPr lang="en-US" dirty="0"/>
          </a:p>
          <a:p>
            <a:r>
              <a:rPr lang="en-US" dirty="0"/>
              <a:t>jc0106151341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778372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incident of persecution happened right in Thessalonica during Paul’s visit. Disgruntled Jewish residents gathered “wicked” men to attack the house of Jason, with whom Paul and his companions were apparently staying (Acts 17:5-9). In the course of the events described in Acts 17:5-9, the residents and authorities of Thessalonica would have most likely met in either the forum or the bouleuterion of Thessalonica. Since the bouleuterion (later replaced by the </a:t>
            </a:r>
            <a:r>
              <a:rPr lang="en-US" dirty="0" err="1"/>
              <a:t>odeon</a:t>
            </a:r>
            <a:r>
              <a:rPr lang="en-US" dirty="0"/>
              <a:t>, seen here) is so close to the forum here, it seems quite possible as the location for this event. The next slide includes labels.</a:t>
            </a:r>
          </a:p>
          <a:p>
            <a:endParaRPr lang="en-US" dirty="0"/>
          </a:p>
          <a:p>
            <a:r>
              <a:rPr lang="en-US" dirty="0"/>
              <a:t>tb011301291</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257351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incident of persecution happened right in Thessalonica during Paul’s visit. Disgruntled Jewish residents gathered “wicked” men to attack the house of Jason, with whom Paul and his companions were apparently staying (Acts 17:5-9). In the course of the events described in Acts 17:5-9, the residents and authorities of Thessalonica would have most likely met in either the forum or the bouleuterion of Thessalonica. Since the bouleuterion (later replaced by the </a:t>
            </a:r>
            <a:r>
              <a:rPr lang="en-US" dirty="0" err="1"/>
              <a:t>odeon</a:t>
            </a:r>
            <a:r>
              <a:rPr lang="en-US" dirty="0"/>
              <a:t>, seen here) is so close to the forum here, it seems quite possible as the location for this event. </a:t>
            </a:r>
          </a:p>
          <a:p>
            <a:endParaRPr lang="en-US" dirty="0"/>
          </a:p>
          <a:p>
            <a:r>
              <a:rPr lang="en-US" dirty="0"/>
              <a:t>tb011301291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660807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odeon</a:t>
            </a:r>
            <a:r>
              <a:rPr lang="en-US" dirty="0"/>
              <a:t> replaced the bouleuterion in the 2nd century AD. This location would have been a logical place for the</a:t>
            </a:r>
            <a:r>
              <a:rPr lang="en-US" baseline="0" dirty="0"/>
              <a:t> events recorded in Acts 17:5-9. It </a:t>
            </a:r>
            <a:r>
              <a:rPr lang="en-US" dirty="0"/>
              <a:t>would have provided an orderly setting for the accusers, the politarchs, and the accused</a:t>
            </a:r>
            <a:r>
              <a:rPr lang="en-US" baseline="0" dirty="0"/>
              <a:t> to argue their cases.</a:t>
            </a:r>
            <a:endParaRPr lang="en-US" dirty="0"/>
          </a:p>
          <a:p>
            <a:endParaRPr lang="en-US" dirty="0"/>
          </a:p>
          <a:p>
            <a:r>
              <a:rPr lang="en-US" dirty="0"/>
              <a:t>tb031306149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dirty="0"/>
          </a:p>
        </p:txBody>
      </p:sp>
    </p:spTree>
    <p:extLst>
      <p:ext uri="{BB962C8B-B14F-4D97-AF65-F5344CB8AC3E}">
        <p14:creationId xmlns:p14="http://schemas.microsoft.com/office/powerpoint/2010/main" val="248590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verb “to establish” (Gk. </a:t>
            </a:r>
            <a:r>
              <a:rPr lang="en-US" i="1" dirty="0" err="1"/>
              <a:t>stērīzō</a:t>
            </a:r>
            <a:r>
              <a:rPr lang="en-US" dirty="0"/>
              <a:t>, </a:t>
            </a:r>
            <a:r>
              <a:rPr lang="el-GR" sz="1200" kern="1200" dirty="0">
                <a:solidFill>
                  <a:schemeClr val="tx1"/>
                </a:solidFill>
                <a:effectLst/>
                <a:latin typeface="+mn-lt"/>
                <a:ea typeface="+mn-ea"/>
                <a:cs typeface="+mn-cs"/>
              </a:rPr>
              <a:t>στηρίζω</a:t>
            </a:r>
            <a:r>
              <a:rPr lang="en-US" dirty="0"/>
              <a:t>) was most often used figuratively</a:t>
            </a:r>
            <a:r>
              <a:rPr lang="en-US" baseline="0" dirty="0"/>
              <a:t> of causing someone to be inwardly firm or committed. The more literal meaning of the word pertained to </a:t>
            </a:r>
            <a:r>
              <a:rPr lang="en-US" dirty="0"/>
              <a:t>a structural foundation. The importance of establishing a good foundation was recognized by builders of the 1st century. This</a:t>
            </a:r>
            <a:r>
              <a:rPr lang="en-US" baseline="0" dirty="0"/>
              <a:t> photo shows the foundations that were laid beneath the seating area of the </a:t>
            </a:r>
            <a:r>
              <a:rPr lang="en-US" baseline="0" dirty="0" err="1"/>
              <a:t>odeon</a:t>
            </a:r>
            <a:r>
              <a:rPr lang="en-US" baseline="0" dirty="0"/>
              <a:t> at Thessalonica. These foundations, built of alternating courses of stone and brick (</a:t>
            </a:r>
            <a:r>
              <a:rPr lang="en-US" i="1" baseline="0" dirty="0"/>
              <a:t>opus </a:t>
            </a:r>
            <a:r>
              <a:rPr lang="en-US" i="1" baseline="0" dirty="0" err="1"/>
              <a:t>mixtum</a:t>
            </a:r>
            <a:r>
              <a:rPr lang="en-US" baseline="0" dirty="0"/>
              <a:t>), have been sunk down below ground level in order to ensure stability.</a:t>
            </a:r>
            <a:endParaRPr lang="en-US" dirty="0"/>
          </a:p>
          <a:p>
            <a:endParaRPr lang="en-US" dirty="0"/>
          </a:p>
          <a:p>
            <a:r>
              <a:rPr lang="en-US" dirty="0"/>
              <a:t>tb010817343c</a:t>
            </a:r>
          </a:p>
        </p:txBody>
      </p:sp>
    </p:spTree>
    <p:extLst>
      <p:ext uri="{BB962C8B-B14F-4D97-AF65-F5344CB8AC3E}">
        <p14:creationId xmlns:p14="http://schemas.microsoft.com/office/powerpoint/2010/main" val="6041788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cs typeface="Times New Roman" pitchFamily="18" charset="0"/>
              </a:rPr>
              <a:t>Saint </a:t>
            </a:r>
            <a:r>
              <a:rPr lang="en-US" dirty="0" err="1">
                <a:cs typeface="Times New Roman" pitchFamily="18" charset="0"/>
              </a:rPr>
              <a:t>Demetrios</a:t>
            </a:r>
            <a:r>
              <a:rPr lang="en-US" dirty="0">
                <a:cs typeface="Times New Roman" pitchFamily="18" charset="0"/>
              </a:rPr>
              <a:t> was a native of Thessalonica whom the Roman emperor Galerius put to death in the early 4th century AD. The church in this photo, </a:t>
            </a:r>
            <a:r>
              <a:rPr lang="en-US" dirty="0" err="1">
                <a:cs typeface="Times New Roman" pitchFamily="18" charset="0"/>
              </a:rPr>
              <a:t>Hagios</a:t>
            </a:r>
            <a:r>
              <a:rPr lang="en-US" dirty="0">
                <a:cs typeface="Times New Roman" pitchFamily="18" charset="0"/>
              </a:rPr>
              <a:t> Demetrios, was</a:t>
            </a:r>
            <a:r>
              <a:rPr lang="en-US" baseline="0" dirty="0">
                <a:cs typeface="Times New Roman" pitchFamily="18" charset="0"/>
              </a:rPr>
              <a:t> founded in</a:t>
            </a:r>
            <a:r>
              <a:rPr lang="en-US" dirty="0">
                <a:cs typeface="Times New Roman" pitchFamily="18" charset="0"/>
              </a:rPr>
              <a:t> the 5th century AD</a:t>
            </a:r>
            <a:r>
              <a:rPr lang="en-US" baseline="0" dirty="0">
                <a:cs typeface="Times New Roman" pitchFamily="18" charset="0"/>
              </a:rPr>
              <a:t> to commemorate </a:t>
            </a:r>
            <a:r>
              <a:rPr lang="en-US" dirty="0">
                <a:cs typeface="Times New Roman" pitchFamily="18" charset="0"/>
              </a:rPr>
              <a:t>him as the city’s patron saint. The</a:t>
            </a:r>
            <a:r>
              <a:rPr lang="en-US" baseline="0" dirty="0">
                <a:cs typeface="Times New Roman" pitchFamily="18" charset="0"/>
              </a:rPr>
              <a:t> current structure</a:t>
            </a:r>
            <a:r>
              <a:rPr lang="en-US" dirty="0">
                <a:cs typeface="Times New Roman" pitchFamily="18" charset="0"/>
              </a:rPr>
              <a:t> is the largest church in Greece, although it is not as large as the original church, which was destroyed by fire in 1917.</a:t>
            </a:r>
          </a:p>
          <a:p>
            <a:endParaRPr lang="en-US" dirty="0"/>
          </a:p>
          <a:p>
            <a:r>
              <a:rPr lang="en-US" dirty="0"/>
              <a:t>tb031306340</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150264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“guard” (Gk. </a:t>
            </a:r>
            <a:r>
              <a:rPr lang="en-US" i="1" dirty="0" err="1"/>
              <a:t>fulassō</a:t>
            </a:r>
            <a:r>
              <a:rPr lang="en-US" i="0" dirty="0"/>
              <a:t>, </a:t>
            </a:r>
            <a:r>
              <a:rPr lang="el-GR" sz="1200" kern="1200" dirty="0">
                <a:solidFill>
                  <a:schemeClr val="tx1"/>
                </a:solidFill>
                <a:effectLst/>
                <a:latin typeface="+mn-lt"/>
                <a:ea typeface="+mn-ea"/>
                <a:cs typeface="+mn-cs"/>
              </a:rPr>
              <a:t>φυλάσσω</a:t>
            </a:r>
            <a:r>
              <a:rPr lang="en-US" sz="1200" kern="1200" dirty="0">
                <a:solidFill>
                  <a:schemeClr val="tx1"/>
                </a:solidFill>
                <a:effectLst/>
                <a:latin typeface="+mn-lt"/>
                <a:ea typeface="+mn-ea"/>
                <a:cs typeface="+mn-cs"/>
              </a:rPr>
              <a:t>) is illustrated here by a shepherd caring for his sheep</a:t>
            </a:r>
            <a:r>
              <a:rPr lang="en-US" dirty="0"/>
              <a:t>. Such imagery</a:t>
            </a:r>
            <a:r>
              <a:rPr lang="en-US" baseline="0" dirty="0"/>
              <a:t> was used often by Jesus to describe His relationship to His people. He described His willingness to guard the sheep even to the point of laying down His own life for them (John 10:11-15). It was used later to describe the way in which the leaders of the church cared for God’s people (cf. John 21:16; Acts 20:28). This relief was photographed at the Vatican Museums.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tb0512175869</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058059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An explicit reference to hands raised in prayer may be found in 1 Timothy 2:8 (cf. </a:t>
            </a:r>
            <a:r>
              <a:rPr lang="en-US" dirty="0" err="1"/>
              <a:t>Pss</a:t>
            </a:r>
            <a:r>
              <a:rPr lang="en-US" dirty="0"/>
              <a:t> 28:2; 63:4; 141:2; Neh 8:6). The Chi</a:t>
            </a:r>
            <a:r>
              <a:rPr lang="en-US" baseline="0" dirty="0"/>
              <a:t> Rho monogram in the upper right corner identifies the deceased as a Christian; it was a common Christian symbol, composed of the first two letters of the name “Christ” (Gk. </a:t>
            </a:r>
            <a:r>
              <a:rPr lang="el-GR" b="1" baseline="0" dirty="0"/>
              <a:t>ΧΡ</a:t>
            </a:r>
            <a:r>
              <a:rPr lang="en-US" baseline="0" dirty="0"/>
              <a:t>[</a:t>
            </a:r>
            <a:r>
              <a:rPr lang="el-GR" baseline="0" dirty="0"/>
              <a:t>ΙΣΤΟΣ</a:t>
            </a:r>
            <a:r>
              <a:rPr lang="en-US" baseline="0" dirty="0"/>
              <a:t>]).</a:t>
            </a:r>
            <a:r>
              <a:rPr lang="en-US" dirty="0"/>
              <a:t> This inscription was photographed at the National Museum of Rome at the Diocletian Baths.</a:t>
            </a:r>
          </a:p>
          <a:p>
            <a:endParaRPr lang="en-US" dirty="0"/>
          </a:p>
          <a:p>
            <a:r>
              <a:rPr lang="en-US" dirty="0"/>
              <a:t>tb0513178395</a:t>
            </a:r>
          </a:p>
        </p:txBody>
      </p:sp>
    </p:spTree>
    <p:extLst>
      <p:ext uri="{BB962C8B-B14F-4D97-AF65-F5344CB8AC3E}">
        <p14:creationId xmlns:p14="http://schemas.microsoft.com/office/powerpoint/2010/main" val="19535447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Roman emperor was himself guarded by a group of imperial bodyguards known as the Praetorian Guard (cf. Phil 1:13). Their duty was to protect the life of the emperor, who was often the target of disgruntled citizens, military leaders, or senators. This relief was discovered in ancient Puteoli (modern Pozzuoli) and was photographed at the Pergamon Museum in Berlin. </a:t>
            </a:r>
            <a:r>
              <a:rPr lang="en-US" dirty="0"/>
              <a:t>This image comes from Albert Krantz and is in the public</a:t>
            </a:r>
            <a:r>
              <a:rPr lang="en-US" baseline="0" dirty="0"/>
              <a:t> domain, via Wikimedia Commons: https://commons.wikimedia.org/wiki/File:Pr%C3%A4torianer.jpg.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wiki100520071944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058059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soldiers on this relief have been identified as members</a:t>
            </a:r>
            <a:r>
              <a:rPr lang="en-US" baseline="0" dirty="0"/>
              <a:t> of the Praetorian Guard </a:t>
            </a:r>
            <a:r>
              <a:rPr lang="en-US" dirty="0"/>
              <a:t>due to the richness of their apparel, particularly the helmets, and their ceremonial dress and oval shields. This relief was once part of the Arch of Claudius, a triumphal arch built in honor of the emperor Claudius's successful invasion of Britain. The fancy,</a:t>
            </a:r>
            <a:r>
              <a:rPr lang="en-US" baseline="0" dirty="0"/>
              <a:t> looped sash around the waist of the central figure likely identifies him as a tribune. </a:t>
            </a:r>
            <a:r>
              <a:rPr lang="en-US" dirty="0"/>
              <a:t>This relief was photographed</a:t>
            </a:r>
            <a:r>
              <a:rPr lang="en-US" baseline="0" dirty="0"/>
              <a:t> at the Louvre-Lens in France. This image comes from </a:t>
            </a:r>
            <a:r>
              <a:rPr lang="en-US" dirty="0"/>
              <a:t>Christophe </a:t>
            </a:r>
            <a:r>
              <a:rPr lang="en-US" dirty="0" err="1"/>
              <a:t>Jacquand</a:t>
            </a:r>
            <a:r>
              <a:rPr lang="en-US" dirty="0"/>
              <a:t> and is licensed under CC BY-SA 4.0, via Wikimedia Commons: https://commons.wikimedia.org/wiki/File:MBALyon2018_-_Expo_Claude_-_Relief_Pretoriens_-_cropped_foreground.jpg.</a:t>
            </a:r>
          </a:p>
          <a:p>
            <a:endParaRPr lang="en-US" dirty="0"/>
          </a:p>
          <a:p>
            <a:r>
              <a:rPr lang="en-US" dirty="0"/>
              <a:t>wiki12182018164527</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006164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“evil one” (Gk. </a:t>
            </a:r>
            <a:r>
              <a:rPr lang="en-US" i="1" baseline="0" dirty="0" err="1"/>
              <a:t>tou</a:t>
            </a:r>
            <a:r>
              <a:rPr lang="en-US" i="1" baseline="0" dirty="0"/>
              <a:t> </a:t>
            </a:r>
            <a:r>
              <a:rPr lang="en-US" i="1" baseline="0" dirty="0" err="1"/>
              <a:t>ponērou</a:t>
            </a:r>
            <a:r>
              <a:rPr lang="en-US" baseline="0" dirty="0"/>
              <a:t>, </a:t>
            </a:r>
            <a:r>
              <a:rPr lang="el-GR" sz="1200" b="0" i="0" u="none" strike="noStrike" kern="1200" baseline="0" dirty="0">
                <a:solidFill>
                  <a:schemeClr val="tx1"/>
                </a:solidFill>
                <a:latin typeface="+mn-lt"/>
                <a:ea typeface="+mn-ea"/>
                <a:cs typeface="+mn-cs"/>
              </a:rPr>
              <a:t>τοῦ πονηροῦ</a:t>
            </a:r>
            <a:r>
              <a:rPr lang="en-US" baseline="0" dirty="0"/>
              <a:t>) should likely be understood to be Satan or the devil. </a:t>
            </a:r>
            <a:r>
              <a:rPr lang="en-US" dirty="0"/>
              <a:t>Codex </a:t>
            </a:r>
            <a:r>
              <a:rPr lang="en-US" dirty="0" err="1"/>
              <a:t>Gigas</a:t>
            </a:r>
            <a:r>
              <a:rPr lang="en-US" dirty="0"/>
              <a:t> is the largest extant medieval manuscript in the world. It is also known as the Devil’s Bible because of a large illustration of the devil on folio 290 (recto). It is thought to have been created in the early 13th century in the Benedictine monastery of </a:t>
            </a:r>
            <a:r>
              <a:rPr lang="en-US" dirty="0" err="1"/>
              <a:t>Podlažice</a:t>
            </a:r>
            <a:r>
              <a:rPr lang="en-US" dirty="0"/>
              <a:t> in Bohemia (modern Czech Republic). It contains the Vulgate Bible as well as other historical works written in Latin. During the Thirty Years' War in 1648, the entire collection was taken by the Swedish army as plunder, and now it is preserved at the National Library of Sweden in Stockholm, though it is not normally on display. This image comes from Wikimedia Commons and is in the public domain. Source: https://commons.wikimedia.org/wiki/File:Codex-Gigas-Devil-enhanced.jpg.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wiki113020111924</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291930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mythological creature shown on this vase, sometimes referred to as a harpy, was an agent of punishment who abducted people and tortured them on their way to Tartarus. It illustrates the kind of thing that may have been envisioned by Paul’s Roman audience when he referred to “the evil one.” These creatures are mentioned in the poems of Homer, many centuries before the time of Paul, and they remained a fixture in popular thought long after the time of Paul, even appearing in works like Dante’s </a:t>
            </a:r>
            <a:r>
              <a:rPr lang="en-US" i="1" baseline="0" dirty="0"/>
              <a:t>Inferno</a:t>
            </a:r>
            <a:r>
              <a:rPr lang="en-US" baseline="0" dirty="0"/>
              <a:t>. This image is depicted on a </a:t>
            </a:r>
            <a:r>
              <a:rPr lang="en-US" dirty="0"/>
              <a:t>hydria,</a:t>
            </a:r>
            <a:r>
              <a:rPr lang="en-US" baseline="0" dirty="0"/>
              <a:t> a water-carrying vessel with three handles. This hydria comes</a:t>
            </a:r>
            <a:r>
              <a:rPr lang="en-US" dirty="0"/>
              <a:t> from </a:t>
            </a:r>
            <a:r>
              <a:rPr lang="en-US" dirty="0" err="1"/>
              <a:t>Vulci</a:t>
            </a:r>
            <a:r>
              <a:rPr lang="en-US" dirty="0"/>
              <a:t>, Italy, and was photographed at the </a:t>
            </a:r>
            <a:r>
              <a:rPr lang="en-US" dirty="0" err="1"/>
              <a:t>Altes</a:t>
            </a:r>
            <a:r>
              <a:rPr lang="en-US" dirty="0"/>
              <a:t> Museum</a:t>
            </a:r>
            <a:r>
              <a:rPr lang="en-US" baseline="0" dirty="0"/>
              <a:t> in</a:t>
            </a:r>
            <a:r>
              <a:rPr lang="en-US" dirty="0"/>
              <a:t> Berlin</a:t>
            </a:r>
            <a:r>
              <a:rPr lang="en-US" baseline="0" dirty="0"/>
              <a:t>. </a:t>
            </a:r>
            <a:r>
              <a:rPr lang="en-US" dirty="0"/>
              <a:t>This image comes from </a:t>
            </a:r>
            <a:r>
              <a:rPr lang="en-US" dirty="0" err="1"/>
              <a:t>Anagoria</a:t>
            </a:r>
            <a:r>
              <a:rPr lang="en-US" dirty="0"/>
              <a:t> and is licensed under CC BY 3.0, via Wikimedia Commons:</a:t>
            </a:r>
            <a:r>
              <a:rPr lang="en-US" baseline="0" dirty="0"/>
              <a:t> https://commons.wikimedia.org/wiki/File:-0515_Hydria_with_Demon_of_Death_Altes_Museum_anagoria.JPG.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wiki012620140515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645568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Another possibility</a:t>
            </a:r>
            <a:r>
              <a:rPr lang="en-US" baseline="0" dirty="0"/>
              <a:t> is that Paul’s audience may have thought of a figure like Charon, pictured here. It is significant that, according to Paul, death will be abolished by Christ (1 </a:t>
            </a:r>
            <a:r>
              <a:rPr lang="en-US" baseline="0" dirty="0" err="1"/>
              <a:t>Cor</a:t>
            </a:r>
            <a:r>
              <a:rPr lang="en-US" baseline="0" dirty="0"/>
              <a:t> 15:26; cf. 1 </a:t>
            </a:r>
            <a:r>
              <a:rPr lang="en-US" baseline="0" dirty="0" err="1"/>
              <a:t>Cor</a:t>
            </a:r>
            <a:r>
              <a:rPr lang="en-US" baseline="0" dirty="0"/>
              <a:t> 15:54-57). </a:t>
            </a:r>
            <a:r>
              <a:rPr lang="en-US" dirty="0"/>
              <a:t>This Etruscan</a:t>
            </a:r>
            <a:r>
              <a:rPr lang="en-US" baseline="0" dirty="0"/>
              <a:t> </a:t>
            </a:r>
            <a:r>
              <a:rPr lang="en-US" dirty="0"/>
              <a:t>krater </a:t>
            </a:r>
            <a:r>
              <a:rPr lang="en-US" baseline="0" dirty="0"/>
              <a:t>comes</a:t>
            </a:r>
            <a:r>
              <a:rPr lang="en-US" dirty="0"/>
              <a:t> from </a:t>
            </a:r>
            <a:r>
              <a:rPr lang="en-US" dirty="0" err="1"/>
              <a:t>Vulci</a:t>
            </a:r>
            <a:r>
              <a:rPr lang="en-US" dirty="0"/>
              <a:t>, Italy, and was photographed at the </a:t>
            </a:r>
            <a:r>
              <a:rPr lang="en-US" dirty="0" err="1"/>
              <a:t>Altes</a:t>
            </a:r>
            <a:r>
              <a:rPr lang="en-US" dirty="0"/>
              <a:t> Museum</a:t>
            </a:r>
            <a:r>
              <a:rPr lang="en-US" baseline="0" dirty="0"/>
              <a:t> in</a:t>
            </a:r>
            <a:r>
              <a:rPr lang="en-US" dirty="0"/>
              <a:t> Berlin</a:t>
            </a:r>
            <a:r>
              <a:rPr lang="en-US" baseline="0" dirty="0"/>
              <a:t>. This image comes from </a:t>
            </a:r>
            <a:r>
              <a:rPr lang="en-US" dirty="0"/>
              <a:t>Carole </a:t>
            </a:r>
            <a:r>
              <a:rPr lang="en-US" dirty="0" err="1"/>
              <a:t>Raddato</a:t>
            </a:r>
            <a:r>
              <a:rPr lang="en-US" dirty="0"/>
              <a:t> and is licensed under CC BY-SA 2.0, via Wikimedia Commons:</a:t>
            </a:r>
            <a:r>
              <a:rPr lang="en-US" baseline="0" dirty="0"/>
              <a:t> https://commons.wikimedia.org/wiki/File:Etruscan_red-figured_krater_with_Charon,_the_Etruscan_death_demon,_from_Vulci_(Italy),_around_300_BC,_Altes_Museum,_Berlin_(16246984190).jpg.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wiki16246984190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26455683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be “convinced” (Gk. </a:t>
            </a:r>
            <a:r>
              <a:rPr lang="en-US" i="1" dirty="0" err="1"/>
              <a:t>peithō</a:t>
            </a:r>
            <a:r>
              <a:rPr lang="en-US" dirty="0"/>
              <a:t>, </a:t>
            </a:r>
            <a:r>
              <a:rPr lang="el-GR" sz="1200" b="0" i="0" u="none" strike="noStrike" kern="1200" baseline="0" dirty="0">
                <a:solidFill>
                  <a:schemeClr val="tx1"/>
                </a:solidFill>
                <a:latin typeface="+mn-lt"/>
                <a:ea typeface="+mn-ea"/>
                <a:cs typeface="+mn-cs"/>
              </a:rPr>
              <a:t>πείθω</a:t>
            </a:r>
            <a:r>
              <a:rPr lang="en-US" dirty="0"/>
              <a:t>) means to be confident enough in something to place one’s trust in it. This statue from the time of Paul seems to exhibit</a:t>
            </a:r>
            <a:r>
              <a:rPr lang="en-US" baseline="0" dirty="0"/>
              <a:t> such an attitude. It was photographed at the </a:t>
            </a:r>
            <a:r>
              <a:rPr lang="en-US" dirty="0"/>
              <a:t>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tb0512176633</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058059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had previously urged the Thessalonians</a:t>
            </a:r>
            <a:r>
              <a:rPr lang="en-US" baseline="0" dirty="0"/>
              <a:t> to love one another and to live in peace (1 </a:t>
            </a:r>
            <a:r>
              <a:rPr lang="en-US" baseline="0" dirty="0" err="1"/>
              <a:t>Thess</a:t>
            </a:r>
            <a:r>
              <a:rPr lang="en-US" baseline="0" dirty="0"/>
              <a:t> 4:9-12), an idea illustrated by this scene depicting an affectionate greeting between a son and his parents. </a:t>
            </a:r>
            <a:r>
              <a:rPr lang="en-US" dirty="0"/>
              <a:t>This marble sculpture</a:t>
            </a:r>
            <a:r>
              <a:rPr lang="en-US" baseline="0" dirty="0"/>
              <a:t> is a </a:t>
            </a:r>
            <a:r>
              <a:rPr lang="en-US" i="1" baseline="0" dirty="0" err="1"/>
              <a:t>naiskos</a:t>
            </a:r>
            <a:r>
              <a:rPr lang="en-US" baseline="0" dirty="0"/>
              <a:t>, a small temple that was usually associated with a funerary cult. </a:t>
            </a:r>
            <a:r>
              <a:rPr lang="en-US" dirty="0"/>
              <a:t>It was photographed at the National Archaeological Museum in Athens.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tb011117594</a:t>
            </a:r>
          </a:p>
        </p:txBody>
      </p:sp>
    </p:spTree>
    <p:extLst>
      <p:ext uri="{BB962C8B-B14F-4D97-AF65-F5344CB8AC3E}">
        <p14:creationId xmlns:p14="http://schemas.microsoft.com/office/powerpoint/2010/main" val="14797473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Jesus had urged His followers to serve one another, setting</a:t>
            </a:r>
            <a:r>
              <a:rPr lang="en-US" baseline="0" dirty="0"/>
              <a:t> the example by washing the feet of His disciples (John 13:5-17). Willingness to follow this kind of example would demonstrate that the Thessalonians truly loved one another and valued others above themselves. </a:t>
            </a:r>
            <a:r>
              <a:rPr lang="en-US" dirty="0"/>
              <a:t>This</a:t>
            </a:r>
            <a:r>
              <a:rPr lang="en-US" baseline="0" dirty="0"/>
              <a:t> ivory diptych from France or Germany </a:t>
            </a:r>
            <a:r>
              <a:rPr lang="en-US" dirty="0"/>
              <a:t>was photographed</a:t>
            </a:r>
            <a:r>
              <a:rPr lang="en-US" baseline="0" dirty="0"/>
              <a:t> at the Louvre Abu Dhabi.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tb0520184926</a:t>
            </a:r>
          </a:p>
        </p:txBody>
      </p:sp>
    </p:spTree>
    <p:extLst>
      <p:ext uri="{BB962C8B-B14F-4D97-AF65-F5344CB8AC3E}">
        <p14:creationId xmlns:p14="http://schemas.microsoft.com/office/powerpoint/2010/main" val="14797473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verb “to direct” (Gk. </a:t>
            </a:r>
            <a:r>
              <a:rPr lang="en-US" i="1" dirty="0" err="1"/>
              <a:t>kateuthunō</a:t>
            </a:r>
            <a:r>
              <a:rPr lang="en-US" i="0" dirty="0"/>
              <a:t>, </a:t>
            </a:r>
            <a:r>
              <a:rPr lang="el-GR" sz="1200" b="0" i="0" u="none" strike="noStrike" kern="1200" baseline="0" dirty="0">
                <a:solidFill>
                  <a:schemeClr val="tx1"/>
                </a:solidFill>
                <a:latin typeface="+mn-lt"/>
                <a:ea typeface="+mn-ea"/>
                <a:cs typeface="+mn-cs"/>
              </a:rPr>
              <a:t>κατευθύνω</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means to make or keep something straight. It is used in Luke 1:79 to describe feet that are directed in the path of peace</a:t>
            </a:r>
            <a:r>
              <a:rPr lang="en-US" dirty="0"/>
              <a:t>. </a:t>
            </a:r>
            <a:r>
              <a:rPr lang="en-US" baseline="0" dirty="0"/>
              <a:t>This concept is illustrated by a straight and narrow trail that crosses the countryside of the island of Malta near Hagar </a:t>
            </a:r>
            <a:r>
              <a:rPr lang="en-US" baseline="0" dirty="0" err="1"/>
              <a:t>Qim</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tb112005821</a:t>
            </a:r>
          </a:p>
        </p:txBody>
      </p:sp>
    </p:spTree>
    <p:extLst>
      <p:ext uri="{BB962C8B-B14F-4D97-AF65-F5344CB8AC3E}">
        <p14:creationId xmlns:p14="http://schemas.microsoft.com/office/powerpoint/2010/main" val="40255004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word “steadfastness” (Gk. </a:t>
            </a:r>
            <a:r>
              <a:rPr lang="en-US" i="1" dirty="0" err="1"/>
              <a:t>hupomonē</a:t>
            </a:r>
            <a:r>
              <a:rPr lang="en-US" i="0" dirty="0"/>
              <a:t>, </a:t>
            </a:r>
            <a:r>
              <a:rPr lang="el-GR" sz="1200" kern="1200" dirty="0">
                <a:solidFill>
                  <a:schemeClr val="tx1"/>
                </a:solidFill>
                <a:effectLst/>
                <a:latin typeface="+mn-lt"/>
                <a:ea typeface="+mn-ea"/>
                <a:cs typeface="+mn-cs"/>
              </a:rPr>
              <a:t>ὑπομονή</a:t>
            </a:r>
            <a:r>
              <a:rPr lang="en-US" sz="1200" kern="1200" dirty="0">
                <a:solidFill>
                  <a:schemeClr val="tx1"/>
                </a:solidFill>
                <a:effectLst/>
                <a:latin typeface="+mn-lt"/>
                <a:ea typeface="+mn-ea"/>
                <a:cs typeface="+mn-cs"/>
              </a:rPr>
              <a:t>) refers to the</a:t>
            </a:r>
            <a:r>
              <a:rPr lang="en-US" sz="1200" kern="1200" baseline="0" dirty="0">
                <a:solidFill>
                  <a:schemeClr val="tx1"/>
                </a:solidFill>
                <a:effectLst/>
                <a:latin typeface="+mn-lt"/>
                <a:ea typeface="+mn-ea"/>
                <a:cs typeface="+mn-cs"/>
              </a:rPr>
              <a:t> capacity to hold out in the face of difficulty. It is often translated “patience,” “endurance,” or “perseverance.” This word </a:t>
            </a:r>
            <a:r>
              <a:rPr lang="en-US" sz="1200" kern="1200" dirty="0">
                <a:solidFill>
                  <a:schemeClr val="tx1"/>
                </a:solidFill>
                <a:effectLst/>
                <a:latin typeface="+mn-lt"/>
                <a:ea typeface="+mn-ea"/>
                <a:cs typeface="+mn-cs"/>
              </a:rPr>
              <a:t>is used in Hebrews 12:1 with the metaphor of an endurance runner to describe persistent faith, illustrated here by a bronze statue of a runner. </a:t>
            </a:r>
            <a:r>
              <a:rPr lang="en-US" dirty="0"/>
              <a:t>Running was a popular sport in the Greco-Roman world, as attested by the many depictions of running athletes and the construction of stadiums for competition. This bronze statue was photographed</a:t>
            </a:r>
            <a:r>
              <a:rPr lang="en-US" baseline="0" dirty="0"/>
              <a:t> at the </a:t>
            </a:r>
            <a:r>
              <a:rPr lang="en-US" dirty="0"/>
              <a:t>Izmir Museum (biblical Smyrna in the modern country of Turkey).</a:t>
            </a:r>
          </a:p>
          <a:p>
            <a:endParaRPr lang="en-US" dirty="0"/>
          </a:p>
          <a:p>
            <a:r>
              <a:rPr lang="en-US" dirty="0"/>
              <a:t>tb010601884</a:t>
            </a:r>
          </a:p>
        </p:txBody>
      </p:sp>
    </p:spTree>
    <p:extLst>
      <p:ext uri="{BB962C8B-B14F-4D97-AF65-F5344CB8AC3E}">
        <p14:creationId xmlns:p14="http://schemas.microsoft.com/office/powerpoint/2010/main" val="3564290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 word “progress” (Gk. </a:t>
            </a:r>
            <a:r>
              <a:rPr lang="en-US" i="1" dirty="0" err="1"/>
              <a:t>trechō</a:t>
            </a:r>
            <a:r>
              <a:rPr lang="en-US" dirty="0"/>
              <a:t>, </a:t>
            </a:r>
            <a:r>
              <a:rPr lang="el-GR" sz="1200" b="0" i="0" u="none" strike="noStrike" kern="1200" baseline="0" dirty="0">
                <a:solidFill>
                  <a:schemeClr val="tx1"/>
                </a:solidFill>
                <a:latin typeface="+mn-lt"/>
                <a:ea typeface="+mn-ea"/>
                <a:cs typeface="+mn-cs"/>
              </a:rPr>
              <a:t>τρέχω</a:t>
            </a:r>
            <a:r>
              <a:rPr lang="en-US" dirty="0"/>
              <a:t>) means to move quickly and without</a:t>
            </a:r>
            <a:r>
              <a:rPr lang="en-US" baseline="0" dirty="0"/>
              <a:t> restraint. It is used in other contexts to refer to rushing forward or running (e.g., John 20:2,4; Luke 24:12 [using the aorist form </a:t>
            </a:r>
            <a:r>
              <a:rPr lang="en-US" i="1" baseline="0" dirty="0" err="1"/>
              <a:t>edramon</a:t>
            </a:r>
            <a:r>
              <a:rPr lang="en-US" baseline="0" dirty="0"/>
              <a:t>, </a:t>
            </a:r>
            <a:r>
              <a:rPr lang="el-GR" sz="1200" b="0" i="0" u="none" strike="noStrike" kern="1200" baseline="0" dirty="0">
                <a:solidFill>
                  <a:schemeClr val="tx1"/>
                </a:solidFill>
                <a:latin typeface="+mn-lt"/>
                <a:ea typeface="+mn-ea"/>
                <a:cs typeface="+mn-cs"/>
              </a:rPr>
              <a:t>ἔδραμον</a:t>
            </a:r>
            <a:r>
              <a:rPr lang="en-US" sz="1200" b="0" i="0" u="none" strike="noStrike" kern="1200" baseline="0" dirty="0">
                <a:solidFill>
                  <a:schemeClr val="tx1"/>
                </a:solidFill>
                <a:latin typeface="+mn-lt"/>
                <a:ea typeface="+mn-ea"/>
                <a:cs typeface="+mn-cs"/>
              </a:rPr>
              <a:t>]</a:t>
            </a:r>
            <a:r>
              <a:rPr lang="en-US" baseline="0" dirty="0"/>
              <a:t>), illustrated here by runners depicted on an amphora. </a:t>
            </a:r>
            <a:r>
              <a:rPr lang="en-US" dirty="0"/>
              <a:t>Such an amphora, filled with expensive</a:t>
            </a:r>
            <a:r>
              <a:rPr lang="en-US" baseline="0" dirty="0"/>
              <a:t> oil, was the standard prize </a:t>
            </a:r>
            <a:r>
              <a:rPr lang="en-US" dirty="0"/>
              <a:t>received for winning a foot race (or other competition) at the Panathenaic stadium in Athens. This amphora was photographed at the Metropolitan Museum of Art in New York City.</a:t>
            </a:r>
          </a:p>
          <a:p>
            <a:pPr rtl="0"/>
            <a:endParaRPr lang="en-US" dirty="0"/>
          </a:p>
          <a:p>
            <a:pPr rtl="0"/>
            <a:r>
              <a:rPr lang="en-US" dirty="0"/>
              <a:t>adr1606034486</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953898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i="1" dirty="0" err="1"/>
              <a:t>hoplitodromos</a:t>
            </a:r>
            <a:r>
              <a:rPr lang="en-US" dirty="0"/>
              <a:t> was a foot race in which the competitors were required to wear a battle helmet, greaves, and to carry a shield. The name of the race</a:t>
            </a:r>
            <a:r>
              <a:rPr lang="en-US" baseline="0" dirty="0"/>
              <a:t> comes from a combination of the words for a heavily armored foot soldier (Gk. </a:t>
            </a:r>
            <a:r>
              <a:rPr lang="en-US" i="1" baseline="0" dirty="0" err="1"/>
              <a:t>hoplitēs</a:t>
            </a:r>
            <a:r>
              <a:rPr lang="en-US" baseline="0" dirty="0"/>
              <a:t>, </a:t>
            </a:r>
            <a:r>
              <a:rPr lang="en-US" dirty="0"/>
              <a:t>ὁπ</a:t>
            </a:r>
            <a:r>
              <a:rPr lang="en-US" dirty="0" err="1"/>
              <a:t>λίτης</a:t>
            </a:r>
            <a:r>
              <a:rPr lang="en-US" baseline="0" dirty="0"/>
              <a:t>) and the word for a foot race (Gk. </a:t>
            </a:r>
            <a:r>
              <a:rPr lang="en-US" i="1" baseline="0" dirty="0" err="1"/>
              <a:t>dromos</a:t>
            </a:r>
            <a:r>
              <a:rPr lang="en-US" baseline="0" dirty="0"/>
              <a:t>, </a:t>
            </a:r>
            <a:r>
              <a:rPr lang="el-GR" sz="1200" b="0" i="0" u="none" strike="noStrike" kern="1200" baseline="0" dirty="0">
                <a:solidFill>
                  <a:schemeClr val="tx1"/>
                </a:solidFill>
                <a:latin typeface="+mn-lt"/>
                <a:ea typeface="+mn-ea"/>
                <a:cs typeface="+mn-cs"/>
              </a:rPr>
              <a:t>δρόμος</a:t>
            </a:r>
            <a:r>
              <a:rPr lang="en-US" baseline="0" dirty="0"/>
              <a:t>). The </a:t>
            </a:r>
            <a:r>
              <a:rPr lang="en-US" dirty="0"/>
              <a:t>equipment was both awkward and heavy,</a:t>
            </a:r>
            <a:r>
              <a:rPr lang="en-US" baseline="0" dirty="0"/>
              <a:t> weighing an estimated 12 pounds (6 kg). The race required great muscular strength as well as stamina. </a:t>
            </a:r>
            <a:r>
              <a:rPr lang="en-US" dirty="0"/>
              <a:t>This amphora</a:t>
            </a:r>
            <a:r>
              <a:rPr lang="en-US" baseline="0" dirty="0"/>
              <a:t> </a:t>
            </a:r>
            <a:r>
              <a:rPr lang="en-US" dirty="0"/>
              <a:t>was photographed at the Louvre Museum. This image comes from Marie-Lan Nguyen and is licensed under CC BY 2.5, via Wikimedia Commons: https://commons.wikimedia.org/wiki/File:Hoplitodromos_Louvre_MN704.jpg.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wiki0802201223012175</a:t>
            </a:r>
          </a:p>
        </p:txBody>
      </p:sp>
    </p:spTree>
    <p:extLst>
      <p:ext uri="{BB962C8B-B14F-4D97-AF65-F5344CB8AC3E}">
        <p14:creationId xmlns:p14="http://schemas.microsoft.com/office/powerpoint/2010/main" val="4025500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To “keep away” (Gk. </a:t>
            </a:r>
            <a:r>
              <a:rPr lang="en-US" i="1" dirty="0" err="1"/>
              <a:t>stellō</a:t>
            </a:r>
            <a:r>
              <a:rPr lang="en-US" dirty="0"/>
              <a:t>, </a:t>
            </a:r>
            <a:r>
              <a:rPr lang="el-GR" sz="1200" b="0" i="0" u="none" strike="noStrike" kern="1200" baseline="0" dirty="0">
                <a:solidFill>
                  <a:schemeClr val="tx1"/>
                </a:solidFill>
                <a:latin typeface="+mn-lt"/>
                <a:ea typeface="+mn-ea"/>
                <a:cs typeface="+mn-cs"/>
              </a:rPr>
              <a:t>στέλλω</a:t>
            </a:r>
            <a:r>
              <a:rPr lang="en-US" dirty="0"/>
              <a:t>) means to avoid something; in a social sense, it means to shun. The ancient Greeks</a:t>
            </a:r>
            <a:r>
              <a:rPr lang="en-US" baseline="0" dirty="0"/>
              <a:t> practiced a more formal kind of shunning known as “ostracism.” Ostracism in ancient Greece required a minimum number of votes, recorded as names scratched on potsherds and submitted to city officials when an ostracism was under question. Numerous ostraca of this kind appear in this photo. If a person was ostracized, they were required to leave the city for 10 years, on pain of death. </a:t>
            </a:r>
          </a:p>
          <a:p>
            <a:endParaRPr lang="en-US" baseline="0" dirty="0"/>
          </a:p>
          <a:p>
            <a:r>
              <a:rPr lang="en-US" baseline="0" dirty="0"/>
              <a:t>While the purpose and method of Greek ostracism differed from what is described here by Paul, the end result had similarities. It is also thought that the practice of ostracism was at least partly pre-emptive, intended to motivate community leaders not to offend the general populace. A similar motive could be attached to Paul’s instruction here as well. This display was photographed at the Athens Agora Museum.</a:t>
            </a:r>
          </a:p>
          <a:p>
            <a:endParaRPr lang="en-US" baseline="0" dirty="0"/>
          </a:p>
          <a:p>
            <a:r>
              <a:rPr lang="en-US" dirty="0"/>
              <a:t>tb031806407</a:t>
            </a:r>
          </a:p>
        </p:txBody>
      </p:sp>
    </p:spTree>
    <p:extLst>
      <p:ext uri="{BB962C8B-B14F-4D97-AF65-F5344CB8AC3E}">
        <p14:creationId xmlns:p14="http://schemas.microsoft.com/office/powerpoint/2010/main" val="3564290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l-GR" dirty="0"/>
              <a:t>The ostracon shown here comes from the ostracism of a well-known Greek statesman</a:t>
            </a:r>
            <a:r>
              <a:rPr lang="el-GR" baseline="0" dirty="0"/>
              <a:t> known as Aristides. Both Herodotus and Plato refer to him as an honorable man, and his nickname was </a:t>
            </a:r>
            <a:r>
              <a:rPr lang="en-US" baseline="0" dirty="0"/>
              <a:t>“the Just,” but a long-running conflict with Themistocles resulted in his ostracism from Athens. This display was photographed at the Athens Agora Museum.</a:t>
            </a:r>
          </a:p>
          <a:p>
            <a:endParaRPr lang="en-US" baseline="0" dirty="0"/>
          </a:p>
          <a:p>
            <a:r>
              <a:rPr lang="en-US" dirty="0"/>
              <a:t>tb031806407</a:t>
            </a:r>
          </a:p>
        </p:txBody>
      </p:sp>
    </p:spTree>
    <p:extLst>
      <p:ext uri="{BB962C8B-B14F-4D97-AF65-F5344CB8AC3E}">
        <p14:creationId xmlns:p14="http://schemas.microsoft.com/office/powerpoint/2010/main" val="3564290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Roman equivalent to ostracism was exile (Lat. </a:t>
            </a:r>
            <a:r>
              <a:rPr lang="en-US" i="1" dirty="0" err="1"/>
              <a:t>exilium</a:t>
            </a:r>
            <a:r>
              <a:rPr lang="en-US" dirty="0"/>
              <a:t>). One of the more famous Roman exiles was Cicero, who was exiled after trying to preserve the Roman republic from the tyranny of kings during the first</a:t>
            </a:r>
            <a:r>
              <a:rPr lang="en-US" baseline="0" dirty="0"/>
              <a:t> triumvirate. His exile caused him deep emotional pain, which may be the purpose for which Paul recommends keeping away from those who are unruly. This bust was photographed at the Vatican Museums.</a:t>
            </a:r>
            <a:endParaRPr lang="en-US" dirty="0"/>
          </a:p>
          <a:p>
            <a:endParaRPr lang="en-US" dirty="0"/>
          </a:p>
          <a:p>
            <a:r>
              <a:rPr lang="en-US" dirty="0"/>
              <a:t>tb0512176877</a:t>
            </a:r>
          </a:p>
        </p:txBody>
      </p:sp>
    </p:spTree>
    <p:extLst>
      <p:ext uri="{BB962C8B-B14F-4D97-AF65-F5344CB8AC3E}">
        <p14:creationId xmlns:p14="http://schemas.microsoft.com/office/powerpoint/2010/main" val="35642909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“unruly” (Gk. </a:t>
            </a:r>
            <a:r>
              <a:rPr lang="en-US" i="1" dirty="0" err="1"/>
              <a:t>ataktōs</a:t>
            </a:r>
            <a:r>
              <a:rPr lang="en-US" dirty="0"/>
              <a:t>, </a:t>
            </a:r>
            <a:r>
              <a:rPr lang="el-GR" sz="1200" b="0" i="0" u="none" strike="noStrike" kern="1200" baseline="0" dirty="0">
                <a:solidFill>
                  <a:schemeClr val="tx1"/>
                </a:solidFill>
                <a:latin typeface="+mn-lt"/>
                <a:ea typeface="+mn-ea"/>
                <a:cs typeface="+mn-cs"/>
              </a:rPr>
              <a:t>ἀτάκτως</a:t>
            </a:r>
            <a:r>
              <a:rPr lang="en-US" dirty="0"/>
              <a:t>) describes</a:t>
            </a:r>
            <a:r>
              <a:rPr lang="en-US" baseline="0" dirty="0"/>
              <a:t> something that is done without regard to instruction that has been received, or against established custom. Elsewhere, Paul lists many different activities that believers should avoid (e.g., </a:t>
            </a:r>
            <a:r>
              <a:rPr lang="en-US" baseline="0" dirty="0" err="1"/>
              <a:t>Eph</a:t>
            </a:r>
            <a:r>
              <a:rPr lang="en-US" baseline="0" dirty="0"/>
              <a:t> 5:3-6; Gal 5:19-21). In his first letter to the Thessalonians, Paul specifically instructs them to avoid sexual immorality (1 </a:t>
            </a:r>
            <a:r>
              <a:rPr lang="en-US" baseline="0" dirty="0" err="1"/>
              <a:t>Thess</a:t>
            </a:r>
            <a:r>
              <a:rPr lang="en-US" baseline="0" dirty="0"/>
              <a:t> 4:3-7), illustrated on this wine cup by a man and a prostitute at a drinking party. This</a:t>
            </a:r>
            <a:r>
              <a:rPr lang="en-US" dirty="0"/>
              <a:t> wine cup was photographed at the</a:t>
            </a:r>
            <a:r>
              <a:rPr lang="en-US" sz="1200" kern="1200" dirty="0">
                <a:solidFill>
                  <a:schemeClr val="tx1"/>
                </a:solidFill>
                <a:latin typeface="+mn-lt"/>
                <a:ea typeface="+mn-ea"/>
                <a:cs typeface="+mn-cs"/>
              </a:rPr>
              <a:t> Boston Museum of Fine Arts</a:t>
            </a:r>
            <a:r>
              <a:rPr lang="en-US" baseline="0" dirty="0"/>
              <a:t>.</a:t>
            </a:r>
          </a:p>
          <a:p>
            <a:endParaRPr lang="en-US" dirty="0"/>
          </a:p>
          <a:p>
            <a:r>
              <a:rPr lang="en-US" dirty="0"/>
              <a:t>adr1711203385</a:t>
            </a:r>
          </a:p>
        </p:txBody>
      </p:sp>
    </p:spTree>
    <p:extLst>
      <p:ext uri="{BB962C8B-B14F-4D97-AF65-F5344CB8AC3E}">
        <p14:creationId xmlns:p14="http://schemas.microsoft.com/office/powerpoint/2010/main" val="35642909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cinnabar red fresco from the Villa </a:t>
            </a:r>
            <a:r>
              <a:rPr lang="en-US" dirty="0" err="1"/>
              <a:t>Farnesina</a:t>
            </a:r>
            <a:r>
              <a:rPr lang="en-US" dirty="0"/>
              <a:t> in Rome depicts lovers on a bed. Much more graphic frescoes and statuary have been recovered from the 1st-</a:t>
            </a:r>
            <a:r>
              <a:rPr lang="en-US" baseline="0" dirty="0"/>
              <a:t>century cities of Pompeii and Herculaneum, an indication of the depravity of Roman culture in Paul’s day. This fresco was photographed at the </a:t>
            </a:r>
            <a:r>
              <a:rPr lang="en-US" dirty="0"/>
              <a:t>National Museum of Rome. A</a:t>
            </a:r>
            <a:r>
              <a:rPr lang="en-US" baseline="0" dirty="0"/>
              <a:t> r</a:t>
            </a:r>
            <a:r>
              <a:rPr lang="en-US" dirty="0"/>
              <a:t>emovable graphic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8298489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word “imitate” (Gk. </a:t>
            </a:r>
            <a:r>
              <a:rPr lang="en-US" i="1" baseline="0" dirty="0" err="1"/>
              <a:t>mimeomai</a:t>
            </a:r>
            <a:r>
              <a:rPr lang="en-US" baseline="0" dirty="0"/>
              <a:t>, </a:t>
            </a:r>
            <a:r>
              <a:rPr lang="el-GR" sz="1200" b="0" i="0" u="none" strike="noStrike" kern="1200" baseline="0" dirty="0">
                <a:solidFill>
                  <a:schemeClr val="tx1"/>
                </a:solidFill>
                <a:latin typeface="+mn-lt"/>
                <a:ea typeface="+mn-ea"/>
                <a:cs typeface="+mn-cs"/>
              </a:rPr>
              <a:t>μιμέομαι</a:t>
            </a:r>
            <a:r>
              <a:rPr lang="en-US" baseline="0" dirty="0"/>
              <a:t>) means to use something else as a model, to emulate or mimic it. This is illustrated here by two Mycenaean stirrup jars; the one on the right is an authentic jar, while the one on the left is an ancient imitation. Although the imitation in this case is not very well executed, it is clear that both the form and decoration have been copied. </a:t>
            </a:r>
            <a:r>
              <a:rPr lang="en-US" dirty="0"/>
              <a:t>These jars were photographed at the University of Pennsylvania Museum of Archaeology and Anthropology.</a:t>
            </a:r>
          </a:p>
          <a:p>
            <a:endParaRPr lang="en-US" dirty="0"/>
          </a:p>
          <a:p>
            <a:r>
              <a:rPr lang="en-US" dirty="0"/>
              <a:t>tb072311685</a:t>
            </a:r>
          </a:p>
        </p:txBody>
      </p:sp>
      <p:sp>
        <p:nvSpPr>
          <p:cNvPr id="4" name="Slide Number Placeholder 3"/>
          <p:cNvSpPr>
            <a:spLocks noGrp="1"/>
          </p:cNvSpPr>
          <p:nvPr>
            <p:ph type="sldNum" sz="quarter" idx="5"/>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5705425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New Testament,</a:t>
            </a:r>
            <a:r>
              <a:rPr lang="en-US" baseline="0" dirty="0"/>
              <a:t> the word “imitate” (Gk. </a:t>
            </a:r>
            <a:r>
              <a:rPr lang="en-US" i="1" baseline="0" dirty="0" err="1"/>
              <a:t>mimeomai</a:t>
            </a:r>
            <a:r>
              <a:rPr lang="en-US" baseline="0" dirty="0"/>
              <a:t>, </a:t>
            </a:r>
            <a:r>
              <a:rPr lang="el-GR" sz="1200" b="0" i="0" u="none" strike="noStrike" kern="1200" baseline="0" dirty="0">
                <a:solidFill>
                  <a:schemeClr val="tx1"/>
                </a:solidFill>
                <a:latin typeface="+mn-lt"/>
                <a:ea typeface="+mn-ea"/>
                <a:cs typeface="+mn-cs"/>
              </a:rPr>
              <a:t>μιμέομαι</a:t>
            </a:r>
            <a:r>
              <a:rPr lang="en-US" baseline="0" dirty="0"/>
              <a:t>) is used more specifically to refer to the imitation of behavior (cf. </a:t>
            </a:r>
            <a:r>
              <a:rPr lang="en-US" baseline="0" dirty="0" err="1"/>
              <a:t>Heb</a:t>
            </a:r>
            <a:r>
              <a:rPr lang="en-US" baseline="0" dirty="0"/>
              <a:t> 13:7), illustrated here by an actor preparing to imitate a king. </a:t>
            </a:r>
            <a:r>
              <a:rPr lang="en-US" dirty="0"/>
              <a:t>This fresco comes from the </a:t>
            </a:r>
            <a:r>
              <a:rPr lang="en-US" i="1" dirty="0" err="1"/>
              <a:t>palaestra</a:t>
            </a:r>
            <a:r>
              <a:rPr lang="en-US" dirty="0"/>
              <a:t> (gymnasium) in Herculaneum, which was destroyed by the eruption of Mount Vesuvius in AD 79. It was photographed at the Naples Archaeological Museum.</a:t>
            </a:r>
          </a:p>
          <a:p>
            <a:endParaRPr lang="en-US" dirty="0"/>
          </a:p>
          <a:p>
            <a:r>
              <a:rPr lang="en-US" dirty="0"/>
              <a:t>tb0515170262r</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395689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claims</a:t>
            </a:r>
            <a:r>
              <a:rPr lang="en-US" baseline="0" dirty="0"/>
              <a:t> that his own behavior was according to the instruction he had given, and thus could be emulated. This relief depicts a handshake of peace. An inscription accompanying it indicates that the two figures were originally intended to represent the Roman/Syrian gods </a:t>
            </a:r>
            <a:r>
              <a:rPr lang="en-US" baseline="0" dirty="0" err="1"/>
              <a:t>Malakbel</a:t>
            </a:r>
            <a:r>
              <a:rPr lang="en-US" baseline="0" dirty="0"/>
              <a:t> and </a:t>
            </a:r>
            <a:r>
              <a:rPr lang="en-US" baseline="0" dirty="0" err="1"/>
              <a:t>Aglibol</a:t>
            </a:r>
            <a:r>
              <a:rPr lang="en-US" baseline="0" dirty="0"/>
              <a:t>. </a:t>
            </a:r>
            <a:r>
              <a:rPr lang="en-US" dirty="0"/>
              <a:t>This artifact was photographed</a:t>
            </a:r>
            <a:r>
              <a:rPr lang="en-US" baseline="0" dirty="0"/>
              <a:t> at the Capitoline Museums in Rome.</a:t>
            </a:r>
            <a:endParaRPr lang="en-US" dirty="0"/>
          </a:p>
          <a:p>
            <a:endParaRPr lang="en-US" dirty="0"/>
          </a:p>
          <a:p>
            <a:r>
              <a:rPr lang="en-US" dirty="0"/>
              <a:t>tb0514179614</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395689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word “bread” (Gk. </a:t>
            </a:r>
            <a:r>
              <a:rPr lang="en-US" i="1" baseline="0" dirty="0" err="1"/>
              <a:t>artos</a:t>
            </a:r>
            <a:r>
              <a:rPr lang="en-US" baseline="0" dirty="0"/>
              <a:t>, </a:t>
            </a:r>
            <a:r>
              <a:rPr lang="el-GR" sz="1200" b="0" i="0" u="none" strike="noStrike" kern="1200" baseline="0" dirty="0">
                <a:solidFill>
                  <a:schemeClr val="tx1"/>
                </a:solidFill>
                <a:latin typeface="+mn-lt"/>
                <a:ea typeface="+mn-ea"/>
                <a:cs typeface="+mn-cs"/>
              </a:rPr>
              <a:t>ἄρτος</a:t>
            </a:r>
            <a:r>
              <a:rPr lang="en-US" baseline="0" dirty="0"/>
              <a:t>) could refer either to bread specifically (i.e., a baked product made from a cereal grain), or to food more generally (e.g., Mark 3:20). Loaves of bread in the 1st century were typically baked in a round shape, but they were stamped or cut prior to baking in such a way that the loaf could be easily broke into smaller wedges. Both full loaves and smaller wedges are visible in this fresco. </a:t>
            </a:r>
            <a:r>
              <a:rPr lang="en-US" sz="1200" kern="1200" dirty="0">
                <a:solidFill>
                  <a:schemeClr val="tx1"/>
                </a:solidFill>
                <a:effectLst/>
                <a:latin typeface="+mn-lt"/>
                <a:ea typeface="+mn-ea"/>
                <a:cs typeface="+mn-cs"/>
              </a:rPr>
              <a:t>This fresco was photographed at the Naples Archaeological Museum.</a:t>
            </a:r>
          </a:p>
          <a:p>
            <a:endParaRPr lang="en-US" dirty="0"/>
          </a:p>
          <a:p>
            <a:r>
              <a:rPr lang="en-US" dirty="0"/>
              <a:t>tb0515170271</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9257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The same Greek word is used</a:t>
            </a:r>
            <a:r>
              <a:rPr lang="en-US" baseline="0" noProof="0" dirty="0"/>
              <a:t> in Revelation 9:9 to describe horses “rushing” to battle. That concept is illustrated here by a depiction of a four-horse chariot (</a:t>
            </a:r>
            <a:r>
              <a:rPr lang="en-US" i="1" baseline="0" noProof="0" dirty="0"/>
              <a:t>quadriga</a:t>
            </a:r>
            <a:r>
              <a:rPr lang="en-US" baseline="0" noProof="0" dirty="0"/>
              <a:t>) lunging forward as it participates in a chariot race. </a:t>
            </a:r>
            <a:r>
              <a:rPr lang="en-US" dirty="0"/>
              <a:t>This amphora was photographed at the Getty Villa in southern California.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tb082214479</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868375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Bread was a staple of the Roman diet in Paul’s day. This fresco depicts a baker’s shop in</a:t>
            </a:r>
            <a:r>
              <a:rPr lang="en-US" baseline="0" dirty="0"/>
              <a:t> </a:t>
            </a:r>
            <a:r>
              <a:rPr lang="en-US" dirty="0"/>
              <a:t>the Roman city of Pompeii; the baker is selling the typical round loaves that were common at that time. This fresco was photographed at the Naples Archaeological Museum.</a:t>
            </a:r>
          </a:p>
          <a:p>
            <a:endParaRPr lang="en-US" dirty="0"/>
          </a:p>
          <a:p>
            <a:r>
              <a:rPr lang="en-US" dirty="0"/>
              <a:t>tb0515170859</a:t>
            </a:r>
          </a:p>
        </p:txBody>
      </p:sp>
      <p:sp>
        <p:nvSpPr>
          <p:cNvPr id="4" name="Slide Number Placeholder 3"/>
          <p:cNvSpPr>
            <a:spLocks noGrp="1"/>
          </p:cNvSpPr>
          <p:nvPr>
            <p:ph type="sldNum" sz="quarter" idx="5"/>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7711359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carbonized loaf of bread pictured here is from Herculaneum, a town neighboring Pompeii. It provides an actual example of the round type of bread loaf produced in 1st-century Roman culture. Like Pompeii, Herculaneum</a:t>
            </a:r>
            <a:r>
              <a:rPr lang="en-US" baseline="0" dirty="0"/>
              <a:t> was destroyed and buried by </a:t>
            </a:r>
            <a:r>
              <a:rPr lang="en-US" dirty="0"/>
              <a:t>the eruption of Mount Vesuvius in AD 79. This was photographed at the Pompeii Exhibit at the Nimes Museum in France.</a:t>
            </a:r>
          </a:p>
          <a:p>
            <a:endParaRPr lang="en-US" dirty="0"/>
          </a:p>
          <a:p>
            <a:r>
              <a:rPr lang="en-US" dirty="0"/>
              <a:t>tb092019599</a:t>
            </a:r>
          </a:p>
        </p:txBody>
      </p:sp>
      <p:sp>
        <p:nvSpPr>
          <p:cNvPr id="4" name="Slide Number Placeholder 3"/>
          <p:cNvSpPr>
            <a:spLocks noGrp="1"/>
          </p:cNvSpPr>
          <p:nvPr>
            <p:ph type="sldNum" sz="quarter" idx="5"/>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2892880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the grocery lists of today, the ancients sometimes used lists for the food they wanted to obtain. According to the museum website, “</a:t>
            </a:r>
            <a:r>
              <a:rPr lang="en-US" sz="1200" b="0" i="0" kern="1200" dirty="0">
                <a:solidFill>
                  <a:schemeClr val="tx1"/>
                </a:solidFill>
                <a:effectLst/>
                <a:latin typeface="+mn-lt"/>
                <a:ea typeface="+mn-ea"/>
                <a:cs typeface="+mn-cs"/>
              </a:rPr>
              <a:t>The papyrus contains a letter written by </a:t>
            </a:r>
            <a:r>
              <a:rPr lang="en-US" sz="1200" b="0" i="0" kern="1200" dirty="0" err="1">
                <a:solidFill>
                  <a:schemeClr val="tx1"/>
                </a:solidFill>
                <a:effectLst/>
                <a:latin typeface="+mn-lt"/>
                <a:ea typeface="+mn-ea"/>
                <a:cs typeface="+mn-cs"/>
              </a:rPr>
              <a:t>Heraclides</a:t>
            </a:r>
            <a:r>
              <a:rPr lang="en-US" sz="1200" b="0" i="0" kern="1200" dirty="0">
                <a:solidFill>
                  <a:schemeClr val="tx1"/>
                </a:solidFill>
                <a:effectLst/>
                <a:latin typeface="+mn-lt"/>
                <a:ea typeface="+mn-ea"/>
                <a:cs typeface="+mn-cs"/>
              </a:rPr>
              <a:t> to his brother </a:t>
            </a:r>
            <a:r>
              <a:rPr lang="en-US" sz="1200" b="0" i="0" kern="1200" dirty="0" err="1">
                <a:solidFill>
                  <a:schemeClr val="tx1"/>
                </a:solidFill>
                <a:effectLst/>
                <a:latin typeface="+mn-lt"/>
                <a:ea typeface="+mn-ea"/>
                <a:cs typeface="+mn-cs"/>
              </a:rPr>
              <a:t>Petechois</a:t>
            </a:r>
            <a:r>
              <a:rPr lang="en-US" sz="1200" b="0" i="0" kern="1200" dirty="0">
                <a:solidFill>
                  <a:schemeClr val="tx1"/>
                </a:solidFill>
                <a:effectLst/>
                <a:latin typeface="+mn-lt"/>
                <a:ea typeface="+mn-ea"/>
                <a:cs typeface="+mn-cs"/>
              </a:rPr>
              <a:t>. It is essentially a shopping list of items – poultry, bread, lupines, chick peas, kidney beans and fenugreek at various prices – that </a:t>
            </a:r>
            <a:r>
              <a:rPr lang="en-US" sz="1200" b="0" i="0" kern="1200" dirty="0" err="1">
                <a:solidFill>
                  <a:schemeClr val="tx1"/>
                </a:solidFill>
                <a:effectLst/>
                <a:latin typeface="+mn-lt"/>
                <a:ea typeface="+mn-ea"/>
                <a:cs typeface="+mn-cs"/>
              </a:rPr>
              <a:t>Heraclides</a:t>
            </a:r>
            <a:r>
              <a:rPr lang="en-US" sz="1200" b="0" i="0" kern="1200" dirty="0">
                <a:solidFill>
                  <a:schemeClr val="tx1"/>
                </a:solidFill>
                <a:effectLst/>
                <a:latin typeface="+mn-lt"/>
                <a:ea typeface="+mn-ea"/>
                <a:cs typeface="+mn-cs"/>
              </a:rPr>
              <a:t> wants </a:t>
            </a:r>
            <a:r>
              <a:rPr lang="en-US" sz="1200" b="0" i="0" kern="1200" dirty="0" err="1">
                <a:solidFill>
                  <a:schemeClr val="tx1"/>
                </a:solidFill>
                <a:effectLst/>
                <a:latin typeface="+mn-lt"/>
                <a:ea typeface="+mn-ea"/>
                <a:cs typeface="+mn-cs"/>
              </a:rPr>
              <a:t>Petechois</a:t>
            </a:r>
            <a:r>
              <a:rPr lang="en-US" sz="1200" b="0" i="0" kern="1200" dirty="0">
                <a:solidFill>
                  <a:schemeClr val="tx1"/>
                </a:solidFill>
                <a:effectLst/>
                <a:latin typeface="+mn-lt"/>
                <a:ea typeface="+mn-ea"/>
                <a:cs typeface="+mn-cs"/>
              </a:rPr>
              <a:t> to bring him.” </a:t>
            </a:r>
            <a:r>
              <a:rPr lang="en-US" dirty="0"/>
              <a:t>This image comes from The Metropolitan Museum of Art and is in the public domain. Source: https://www.metmuseum.org/art/collection/search/251788</a:t>
            </a:r>
          </a:p>
          <a:p>
            <a:endParaRPr lang="en-US" dirty="0"/>
          </a:p>
          <a:p>
            <a:r>
              <a:rPr lang="en-US" dirty="0"/>
              <a:t>met251788</a:t>
            </a:r>
          </a:p>
        </p:txBody>
      </p:sp>
      <p:sp>
        <p:nvSpPr>
          <p:cNvPr id="4" name="Slide Number Placeholder 3"/>
          <p:cNvSpPr>
            <a:spLocks noGrp="1"/>
          </p:cNvSpPr>
          <p:nvPr>
            <p:ph type="sldNum" sz="quarter" idx="5"/>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41643895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fragmentary stela</a:t>
            </a:r>
            <a:r>
              <a:rPr lang="en-US" baseline="0" dirty="0"/>
              <a:t> is from the tomb of a baker. The left side shows an ornate table on which are arranged loaves of bread for sale. On the right is the lower portion of a large grain mill, and between it and the table are the legs of the donkey that powered the mill. </a:t>
            </a:r>
            <a:r>
              <a:rPr lang="en-US" dirty="0"/>
              <a:t>This stela was photographed at </a:t>
            </a:r>
            <a:r>
              <a:rPr lang="en-US" sz="1200" kern="1200" dirty="0">
                <a:solidFill>
                  <a:schemeClr val="tx1"/>
                </a:solidFill>
                <a:effectLst/>
                <a:latin typeface="+mn-lt"/>
                <a:ea typeface="+mn-ea"/>
                <a:cs typeface="+mn-cs"/>
              </a:rPr>
              <a:t>the Basilica of St. Paul Outside the Walls.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tb0517173314</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4430318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coin was minted around the time that 2 Thessalonians was written. </a:t>
            </a:r>
            <a:r>
              <a:rPr lang="en-US" dirty="0"/>
              <a:t>The</a:t>
            </a:r>
            <a:r>
              <a:rPr lang="en-US" baseline="0" dirty="0"/>
              <a:t> obverse depicts a draped bust of Agrippina, </a:t>
            </a:r>
            <a:r>
              <a:rPr lang="en-US" dirty="0"/>
              <a:t>the fourth</a:t>
            </a:r>
            <a:r>
              <a:rPr lang="en-US" baseline="0" dirty="0"/>
              <a:t> wife of Claudius and the mother of Nero. The reverse shows a horse standing, with a star and crescent above. </a:t>
            </a:r>
            <a:r>
              <a:rPr lang="en-US" sz="1200" dirty="0"/>
              <a:t>This coin is in the Jared James Clark Collection.</a:t>
            </a:r>
          </a:p>
          <a:p>
            <a:endParaRPr lang="en-US" sz="1200" dirty="0"/>
          </a:p>
          <a:p>
            <a:r>
              <a:rPr lang="en-US" dirty="0"/>
              <a:t>Obverse (left): tb0713158329b; reverse (right): tb0713158331b</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7794742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As Paul wrote in 1 Thessalonians 2:9, so too here, he and his companions did manual labor during their ministry to the Thessalonians in order to support themselves, so as not to be a burden on them. This likely involved tentmaking, since this had been Paul’s profession (Acts 18:3). This photograph, taken between 1900 and 1920, approximates something of what the work of weaving fabric (for tents or otherwise) would have looked like in Paul’s day.</a:t>
            </a:r>
          </a:p>
          <a:p>
            <a:pPr eaLnBrk="1" hangingPunct="1"/>
            <a:endParaRPr lang="en-US" altLang="en-US" dirty="0"/>
          </a:p>
          <a:p>
            <a:pPr eaLnBrk="1" hangingPunct="1"/>
            <a:r>
              <a:rPr lang="en-US" altLang="en-US" dirty="0"/>
              <a:t>mat01257</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2823067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Middle East, tent-making is still a trade, essential for the nomadic lifestyle of the modern Bedouins. </a:t>
            </a:r>
          </a:p>
          <a:p>
            <a:endParaRPr lang="en-US" dirty="0"/>
          </a:p>
          <a:p>
            <a:r>
              <a:rPr lang="en-US" dirty="0"/>
              <a:t>tb011310445</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1699014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tent was photographed in the UAE Heritage Village in Abu Dhabi.</a:t>
            </a:r>
          </a:p>
          <a:p>
            <a:endParaRPr lang="en-US" dirty="0"/>
          </a:p>
          <a:p>
            <a:r>
              <a:rPr lang="en-US" dirty="0"/>
              <a:t>tb051017143</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6903112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The tents made by Paul and his companions may have resembled the one pictured here. This American Colony photograph was taken between 1900 and 1920. </a:t>
            </a:r>
          </a:p>
          <a:p>
            <a:endParaRPr lang="en-US" dirty="0"/>
          </a:p>
          <a:p>
            <a:r>
              <a:rPr lang="en-US" dirty="0"/>
              <a:t>mat05276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610001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weaving of material for a tent may have looked similar to this scene,</a:t>
            </a:r>
            <a:r>
              <a:rPr lang="en-US" baseline="0" dirty="0"/>
              <a:t> displayed at the </a:t>
            </a:r>
            <a:r>
              <a:rPr lang="en-US" dirty="0"/>
              <a:t>Antalya Museum.</a:t>
            </a:r>
          </a:p>
          <a:p>
            <a:endParaRPr lang="en-US" dirty="0"/>
          </a:p>
          <a:p>
            <a:r>
              <a:rPr lang="en-US" dirty="0"/>
              <a:t>tb040905175</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880042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Another</a:t>
            </a:r>
            <a:r>
              <a:rPr lang="en-US" baseline="0" dirty="0"/>
              <a:t> way Paul uses the word </a:t>
            </a:r>
            <a:r>
              <a:rPr lang="en-US" i="1" dirty="0" err="1"/>
              <a:t>trechō</a:t>
            </a:r>
            <a:r>
              <a:rPr lang="en-US" i="1" dirty="0"/>
              <a:t> </a:t>
            </a:r>
            <a:r>
              <a:rPr lang="en-US" dirty="0"/>
              <a:t>(Gk. </a:t>
            </a:r>
            <a:r>
              <a:rPr lang="el-GR" sz="1200" b="0" i="0" u="none" strike="noStrike" kern="1200" baseline="0" dirty="0">
                <a:solidFill>
                  <a:schemeClr val="tx1"/>
                </a:solidFill>
                <a:latin typeface="+mn-lt"/>
                <a:ea typeface="+mn-ea"/>
                <a:cs typeface="+mn-cs"/>
              </a:rPr>
              <a:t>τρέχω</a:t>
            </a:r>
            <a:r>
              <a:rPr lang="en-US" dirty="0"/>
              <a:t>) elsewhere is to describe the effort of a believer to advance spiritually or intellectually, a metaphor based</a:t>
            </a:r>
            <a:r>
              <a:rPr lang="en-US" baseline="0" dirty="0"/>
              <a:t> on the footraces that were held in a stadium (1 </a:t>
            </a:r>
            <a:r>
              <a:rPr lang="en-US" baseline="0" dirty="0" err="1"/>
              <a:t>Cor</a:t>
            </a:r>
            <a:r>
              <a:rPr lang="en-US" baseline="0" dirty="0"/>
              <a:t> 9:24; Gal 2:2; </a:t>
            </a:r>
            <a:r>
              <a:rPr lang="en-US" baseline="0" dirty="0" err="1"/>
              <a:t>Heb</a:t>
            </a:r>
            <a:r>
              <a:rPr lang="en-US" baseline="0" dirty="0"/>
              <a:t> 12:1). Such footraces were held in many cities, including in</a:t>
            </a:r>
            <a:r>
              <a:rPr lang="en-US" dirty="0"/>
              <a:t> Corinth, where Paul likely wrote this letter. The starting line for footraces at Corinth was the stone course which can be seen in the foreground of this photo. In the background is the Corinthian forum and the rocky side of the </a:t>
            </a:r>
            <a:r>
              <a:rPr lang="en-US" dirty="0" err="1"/>
              <a:t>Acrocorinth</a:t>
            </a:r>
            <a:r>
              <a:rPr lang="en-US" dirty="0"/>
              <a:t>.</a:t>
            </a:r>
          </a:p>
          <a:p>
            <a:pPr rtl="0"/>
            <a:endParaRPr lang="en-US" dirty="0"/>
          </a:p>
          <a:p>
            <a:pPr rtl="0"/>
            <a:r>
              <a:rPr lang="en-US" dirty="0"/>
              <a:t>jc0111152415</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word “example” (Gk. </a:t>
            </a:r>
            <a:r>
              <a:rPr lang="en-US" i="1" baseline="0" dirty="0" err="1"/>
              <a:t>tupos</a:t>
            </a:r>
            <a:r>
              <a:rPr lang="en-US" baseline="0" dirty="0"/>
              <a:t>, </a:t>
            </a:r>
            <a:r>
              <a:rPr lang="el-GR" sz="1200" b="0" i="0" u="none" strike="noStrike" kern="1200" baseline="0" dirty="0">
                <a:solidFill>
                  <a:schemeClr val="tx1"/>
                </a:solidFill>
                <a:latin typeface="+mn-lt"/>
                <a:ea typeface="+mn-ea"/>
                <a:cs typeface="+mn-cs"/>
              </a:rPr>
              <a:t>τύπος</a:t>
            </a:r>
            <a:r>
              <a:rPr lang="en-US" baseline="0" dirty="0"/>
              <a:t>) refers to a model or pattern which can or should be copied or emulated. The marble fragments shown here are from a map of Rome that was created in the early 3rd century. Although it records the floor plans of existing buildings (at a scale of approximately 1:240), it probably resembles the “types” or plans that would have been used in construction.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Paul was not able to give instruction for every possible situation the Thessalonian believers might encounter, but his own life was an example of how they ought to live, much like an architectural plan that lays out the floorplan of a building. This artifact was photographed at the Menorah Exhibit at the Vatican Museums. Most of the more than 1,000 fragments of this map are kept at the </a:t>
            </a:r>
            <a:r>
              <a:rPr lang="en-US" b="0" dirty="0"/>
              <a:t>Museum of the Ara Pacis</a:t>
            </a:r>
            <a:r>
              <a:rPr lang="en-US" b="0" baseline="0" dirty="0"/>
              <a:t> in Rome.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tb0518174131c</a:t>
            </a:r>
          </a:p>
        </p:txBody>
      </p:sp>
    </p:spTree>
    <p:extLst>
      <p:ext uri="{BB962C8B-B14F-4D97-AF65-F5344CB8AC3E}">
        <p14:creationId xmlns:p14="http://schemas.microsoft.com/office/powerpoint/2010/main" val="12864047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Masons and other construction workers often worked from plans or sketches. The set of drawings shown here comes from an earlier</a:t>
            </a:r>
            <a:r>
              <a:rPr lang="en-US" baseline="0" dirty="0"/>
              <a:t> period but illustrates the use of such a pattern to be used for actual work. It includes the face of a pharaoh in profile, as well as two more roughly sketched hands, one open and the other clenched. This pattern is also somewhat humorous because it shows the pharaoh with a stubble of beard, something that was never exhibited in any official depictions of the king. This example was photographed at the Walters Art Museum in Baltimore.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adr1311203573</a:t>
            </a:r>
          </a:p>
        </p:txBody>
      </p:sp>
    </p:spTree>
    <p:extLst>
      <p:ext uri="{BB962C8B-B14F-4D97-AF65-F5344CB8AC3E}">
        <p14:creationId xmlns:p14="http://schemas.microsoft.com/office/powerpoint/2010/main" val="12864047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Imitation has been a chief method of instruction and is attested in the oldest surviving texts of human history. In Sumerian, the oldest written language, scribal education involved an instructor providing an exemplar text which the student would then copy. The tablet pictured here is such a school text from Nippur. This type of tablet is referred to as a “lentil” or “bun.” The teacher would write a sequence on the tablet and the student would then copy it. This can be clearly seen in the above text in which the top two lines are repeated below. Paul employed this time-tested pedagogy during his ministry to the Thessalonians and now calls them to imitate the model he provided. This artifact was photographed at the Istanbul Museum of the Ancient Orient.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adr1006054324</a:t>
            </a:r>
          </a:p>
        </p:txBody>
      </p:sp>
    </p:spTree>
    <p:extLst>
      <p:ext uri="{BB962C8B-B14F-4D97-AF65-F5344CB8AC3E}">
        <p14:creationId xmlns:p14="http://schemas.microsoft.com/office/powerpoint/2010/main" val="12864047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j-lt"/>
              </a:rPr>
              <a:t>The instructions in this section likely do not refer to a formal</a:t>
            </a:r>
            <a:r>
              <a:rPr lang="en-US" baseline="0" dirty="0">
                <a:latin typeface="+mj-lt"/>
              </a:rPr>
              <a:t> church welfare program, but rather to people who took advantage of Christian hospitality by habitually dropping in at people’s homes around mealtime. The Didache, written circa AD 90, provides these instructions for showing hospitality to Christians: “</a:t>
            </a:r>
            <a:r>
              <a:rPr lang="en-US" dirty="0"/>
              <a:t>If the one who comes is merely passing through, assist him as much as you can. But he must not stay with you for more than two or, if necessary, three days. However, if he wishes to settle among you and is a craftsman, let him work for his living. But if he is not a craftsman, decide according to your own judgment how he shall live among you as a Christian, yet without being idle. (5) But if he does not wish to cooperate in this way [i.e., to work], then he is trading on Christ. Beware of such people” </a:t>
            </a:r>
            <a:r>
              <a:rPr lang="en-US" baseline="0" dirty="0">
                <a:latin typeface="+mj-lt"/>
              </a:rPr>
              <a:t>(12:2–5, translation from Holmes 1999: 265–67). Paul instructs the Thessalonians not to feed such people if they are just trying to get out of work. </a:t>
            </a:r>
            <a:r>
              <a:rPr lang="en-US" altLang="en-US" dirty="0">
                <a:latin typeface="+mj-lt"/>
              </a:rPr>
              <a:t>This American Colony photo was taken between 1934 and 1939.</a:t>
            </a:r>
          </a:p>
          <a:p>
            <a:endParaRPr lang="en-US" dirty="0">
              <a:latin typeface="+mj-lt"/>
            </a:endParaRPr>
          </a:p>
          <a:p>
            <a:r>
              <a:rPr lang="en-US" b="1" dirty="0">
                <a:latin typeface="+mj-lt"/>
              </a:rPr>
              <a:t>Reference:</a:t>
            </a:r>
          </a:p>
          <a:p>
            <a:r>
              <a:rPr lang="en-US" b="0" i="0" u="none" strike="noStrike" baseline="0" dirty="0">
                <a:latin typeface="+mj-lt"/>
              </a:rPr>
              <a:t>Holmes, Michael W., ed.</a:t>
            </a:r>
          </a:p>
          <a:p>
            <a:pPr marL="685800" indent="-457200"/>
            <a:r>
              <a:rPr lang="en-US" dirty="0">
                <a:latin typeface="+mj-lt"/>
              </a:rPr>
              <a:t>1999	</a:t>
            </a:r>
            <a:r>
              <a:rPr lang="en-US" b="0" i="1" u="none" strike="noStrike" baseline="0" dirty="0">
                <a:latin typeface="+mj-lt"/>
              </a:rPr>
              <a:t>The Apostolic Fathers: Greek Texts and English Translations</a:t>
            </a:r>
            <a:r>
              <a:rPr lang="en-US" dirty="0">
                <a:latin typeface="+mj-lt"/>
              </a:rPr>
              <a:t>. Updated ed. </a:t>
            </a:r>
            <a:r>
              <a:rPr lang="en-US" b="0" i="0" u="none" strike="noStrike" baseline="0" dirty="0">
                <a:latin typeface="+mj-lt"/>
              </a:rPr>
              <a:t>Grand Rapids: Baker.</a:t>
            </a:r>
            <a:endParaRPr lang="en-US" dirty="0">
              <a:latin typeface="+mj-lt"/>
            </a:endParaRPr>
          </a:p>
          <a:p>
            <a:endParaRPr lang="en-US" dirty="0">
              <a:latin typeface="+mj-lt"/>
            </a:endParaRPr>
          </a:p>
          <a:p>
            <a:r>
              <a:rPr lang="en-US" dirty="0">
                <a:latin typeface="+mj-lt"/>
              </a:rPr>
              <a:t>mat04287</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42772344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scene, which comes from a broken sarcophagus, depicts a man working at a mill. The horses</a:t>
            </a:r>
            <a:r>
              <a:rPr lang="en-US" b="0" baseline="0" dirty="0"/>
              <a:t> are harnessed to the upper millstone and provide the energy for grinding, while the worker must continually feed new grain into the top of the mill and remove the flour from the bottom. This relief was photographed at the </a:t>
            </a:r>
            <a:r>
              <a:rPr lang="en-US" b="0" dirty="0"/>
              <a:t>Vatican Museums.</a:t>
            </a:r>
          </a:p>
          <a:p>
            <a:endParaRPr lang="en-US" b="0" dirty="0"/>
          </a:p>
          <a:p>
            <a:r>
              <a:rPr lang="en-US" dirty="0"/>
              <a:t>tb0512176507</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American Colony photo was taken </a:t>
            </a:r>
            <a:r>
              <a:rPr lang="en-US" dirty="0"/>
              <a:t>between 1900 and 1920.</a:t>
            </a:r>
            <a:endParaRPr lang="en-US" b="0" dirty="0"/>
          </a:p>
          <a:p>
            <a:endParaRPr lang="en-US" b="0" dirty="0"/>
          </a:p>
          <a:p>
            <a:r>
              <a:rPr lang="en-US" dirty="0"/>
              <a:t>mat01190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men shown here</a:t>
            </a:r>
            <a:r>
              <a:rPr lang="en-US" b="0" baseline="0" dirty="0"/>
              <a:t> are resting in the shade at </a:t>
            </a:r>
            <a:r>
              <a:rPr lang="en-US" b="0" baseline="0" dirty="0" err="1"/>
              <a:t>Ras</a:t>
            </a:r>
            <a:r>
              <a:rPr lang="en-US" b="0" baseline="0" dirty="0"/>
              <a:t> al-Ain, a city in the United Arab Emirates. Although there is a legitimate place for such rest, it can also illustrate laziness.</a:t>
            </a:r>
            <a:endParaRPr lang="en-US" b="0" dirty="0"/>
          </a:p>
          <a:p>
            <a:endParaRPr lang="en-US" b="0" dirty="0"/>
          </a:p>
          <a:p>
            <a:r>
              <a:rPr lang="en-US" b="0" dirty="0"/>
              <a:t>tb050717757</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words here are chosen carefully to specify those “not willing” (Gk. </a:t>
            </a:r>
            <a:r>
              <a:rPr lang="en-US" i="1" dirty="0" err="1"/>
              <a:t>ou</a:t>
            </a:r>
            <a:r>
              <a:rPr lang="en-US" i="1" dirty="0"/>
              <a:t> </a:t>
            </a:r>
            <a:r>
              <a:rPr lang="en-US" i="1" dirty="0" err="1"/>
              <a:t>thelei</a:t>
            </a:r>
            <a:r>
              <a:rPr lang="en-US" dirty="0"/>
              <a:t>, </a:t>
            </a:r>
            <a:r>
              <a:rPr lang="el-GR" sz="1200" b="0" i="0" u="none" strike="noStrike" kern="1200" baseline="0" dirty="0">
                <a:solidFill>
                  <a:schemeClr val="tx1"/>
                </a:solidFill>
                <a:latin typeface="+mn-lt"/>
                <a:ea typeface="+mn-ea"/>
                <a:cs typeface="+mn-cs"/>
              </a:rPr>
              <a:t>οὐ θέλει</a:t>
            </a:r>
            <a:r>
              <a:rPr lang="en-US" dirty="0"/>
              <a:t>) to work. For those who could not work for various reasons, Paul instructed believers to provide loving support (cf. Eph 4:28; Jas 1:27; 1 John 3:17). This American</a:t>
            </a:r>
            <a:r>
              <a:rPr lang="en-US" baseline="0" dirty="0"/>
              <a:t> Colony photograph was taken between 1898 and 1946.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63734233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description of such persons as “not busy at all” indicates that they are</a:t>
            </a:r>
            <a:r>
              <a:rPr lang="en-US" baseline="0" dirty="0"/>
              <a:t> not working productively but are engaged in idle activities. This could have included activities related to entertainment, such as events at the theater, or engagement in things like drinking parties (</a:t>
            </a:r>
            <a:r>
              <a:rPr lang="en-US" i="1" baseline="0" dirty="0"/>
              <a:t>symposia</a:t>
            </a:r>
            <a:r>
              <a:rPr lang="en-US" baseline="0" dirty="0"/>
              <a:t>). It could also have included idle activities like board games, as illustrated by this photo. This display was photographed at the </a:t>
            </a:r>
            <a:r>
              <a:rPr lang="en-US" dirty="0"/>
              <a:t>Thessaloniki Archaeological Museum.</a:t>
            </a:r>
          </a:p>
          <a:p>
            <a:endParaRPr lang="en-US" dirty="0"/>
          </a:p>
          <a:p>
            <a:r>
              <a:rPr lang="en-US" dirty="0"/>
              <a:t>tb031306230</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3567091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terracotta</a:t>
            </a:r>
            <a:r>
              <a:rPr lang="en-US" baseline="0" dirty="0"/>
              <a:t> lekythos (oil flask) depicts Ajax and Achilles playing a board game to pass time during the siege of Troy. </a:t>
            </a:r>
            <a:r>
              <a:rPr lang="en-US" dirty="0"/>
              <a:t>This amphora was photographed at the Vatican Museums.</a:t>
            </a:r>
          </a:p>
          <a:p>
            <a:endParaRPr lang="en-US" dirty="0"/>
          </a:p>
          <a:p>
            <a:r>
              <a:rPr lang="en-US" dirty="0"/>
              <a:t>tb0512176909</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721754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 flat</a:t>
            </a:r>
            <a:r>
              <a:rPr lang="en-US" baseline="0" dirty="0"/>
              <a:t> stone pavement in this photo is the starting line at Corinth. T</a:t>
            </a:r>
            <a:r>
              <a:rPr lang="en-US" dirty="0"/>
              <a:t>he divots in the stone were used by runners in their initial push off the block at the beginning of a race. The Corinth racecourse dates to the 5th century BC. It originally had lanes for 12 runners, who started in staggered formation at limestone blocks. The remains visible today date to Hellenistic times, with toe grooves for 16 runners. Just south of the course lay a curved wall which probably marked out the judges’ area. This racecourse may have been related to the </a:t>
            </a:r>
            <a:r>
              <a:rPr lang="en-US" dirty="0" err="1"/>
              <a:t>Hellotia</a:t>
            </a:r>
            <a:r>
              <a:rPr lang="en-US" dirty="0"/>
              <a:t> festival referenced in the Thirteenth Olympian Ode of Pindar. </a:t>
            </a:r>
          </a:p>
          <a:p>
            <a:pPr rtl="0"/>
            <a:endParaRPr lang="en-US" dirty="0"/>
          </a:p>
          <a:p>
            <a:pPr rtl="0"/>
            <a:r>
              <a:rPr lang="en-US" dirty="0"/>
              <a:t>tb050803139</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29779063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activity that the Bible highlights as leading to poverty and unproductiveness is oversleeping (e.g., </a:t>
            </a:r>
            <a:r>
              <a:rPr lang="en-US" dirty="0" err="1"/>
              <a:t>Prov</a:t>
            </a:r>
            <a:r>
              <a:rPr lang="en-US" dirty="0"/>
              <a:t> 6:10-11; repeated in 24:33-34). This small model of a sleeping woman was photographed at the British Museum.</a:t>
            </a:r>
          </a:p>
          <a:p>
            <a:endParaRPr lang="en-US" dirty="0"/>
          </a:p>
          <a:p>
            <a:r>
              <a:rPr lang="en-US" dirty="0"/>
              <a:t>tb0929197736</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97439953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“busybody” (Gk. </a:t>
            </a:r>
            <a:r>
              <a:rPr lang="en-US" i="1" dirty="0" err="1"/>
              <a:t>allotreipiskopos</a:t>
            </a:r>
            <a:r>
              <a:rPr lang="en-US" dirty="0"/>
              <a:t>, </a:t>
            </a:r>
            <a:r>
              <a:rPr lang="el-GR" sz="1200" b="0" i="0" u="none" strike="noStrike" kern="1200" baseline="0" dirty="0">
                <a:solidFill>
                  <a:schemeClr val="tx1"/>
                </a:solidFill>
                <a:latin typeface="+mn-lt"/>
                <a:ea typeface="+mn-ea"/>
                <a:cs typeface="+mn-cs"/>
              </a:rPr>
              <a:t>ἀλλοτριεπίσκοπος</a:t>
            </a:r>
            <a:r>
              <a:rPr lang="en-US" dirty="0"/>
              <a:t>) is a</a:t>
            </a:r>
            <a:r>
              <a:rPr lang="en-US" baseline="0" dirty="0"/>
              <a:t> rare word that is usually understood to refer to someone who meddles in things that do not concern them. The Roman philosopher Plutarch (b. AD 46) compared such persons to a cupping vessel, used by Roman physicians to draw out bad blood or puss. “</a:t>
            </a:r>
            <a:r>
              <a:rPr lang="en-US" dirty="0"/>
              <a:t>For as cupping-glasses draw from the flesh what is worst in it, so the ears of busybodies attract the most evil stories” (Plutarch, </a:t>
            </a:r>
            <a:r>
              <a:rPr lang="en-US" i="1" dirty="0" err="1"/>
              <a:t>Moralia</a:t>
            </a:r>
            <a:r>
              <a:rPr lang="en-US" dirty="0"/>
              <a:t>, 518). A physician would heat</a:t>
            </a:r>
            <a:r>
              <a:rPr lang="en-US" baseline="0" dirty="0"/>
              <a:t> a vessel like this before placing the open end against the flesh; as it cooled a vacuum was created, strong enough to create a welt or blister, or draw liquid to the surface. </a:t>
            </a:r>
            <a:r>
              <a:rPr lang="en-US" dirty="0"/>
              <a:t>This image comes from </a:t>
            </a:r>
            <a:r>
              <a:rPr lang="en-US" dirty="0" err="1"/>
              <a:t>Wellcome</a:t>
            </a:r>
            <a:r>
              <a:rPr lang="en-US" baseline="0" dirty="0"/>
              <a:t> Images and is licensed under</a:t>
            </a:r>
            <a:r>
              <a:rPr lang="en-US" dirty="0"/>
              <a:t> CC BY 4.0, via Wikimedia Commons:</a:t>
            </a:r>
            <a:r>
              <a:rPr lang="en-US" baseline="0" dirty="0"/>
              <a:t> https://commons.wikimedia.org/wiki/File:Bronze_Roman_cupping_vessel,_1-79_CE_Wellcome_L0058046.jpg.</a:t>
            </a:r>
          </a:p>
          <a:p>
            <a:endParaRPr lang="en-US" baseline="0" dirty="0"/>
          </a:p>
          <a:p>
            <a:r>
              <a:rPr lang="en-US" baseline="0" dirty="0"/>
              <a:t>wiki1017201411542832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7217547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Witherington suggests that “</a:t>
            </a:r>
            <a:r>
              <a:rPr lang="en-US" sz="1200" dirty="0"/>
              <a:t>Paul’s larger concerns about this situation are that patronage situations create entangling alliances which are ethically compromising. For example, a client might be required to go to a ceremony at the temple of the imperial cult or make a sacrifice at one of the longstanding Greco-Roman temples in </a:t>
            </a:r>
            <a:r>
              <a:rPr lang="en-US" sz="1200" dirty="0" err="1"/>
              <a:t>Thessalonike</a:t>
            </a:r>
            <a:r>
              <a:rPr lang="en-US" sz="1200" dirty="0"/>
              <a:t>, thus compromising their exclusive allegiance to the biblical God (see 1 Corinthians 8–10). A client might in addition be expected to dine in pagan temples, where the meals were believed to be hosted by the resident deities, in order to be involved in business deals or campaigning and improving the honor rating of the patron in various ways. These sort of situations were deleterious to a Christian’s theological and ethical commitments, and Paul wants them stopped” (Witherington 2006: 249). This inscription mentions a couple</a:t>
            </a:r>
            <a:r>
              <a:rPr lang="en-US" sz="1200" baseline="0" dirty="0"/>
              <a:t> of men who are identified as “patrons.” </a:t>
            </a:r>
            <a:r>
              <a:rPr lang="en-US" sz="1200" kern="1200" dirty="0">
                <a:solidFill>
                  <a:schemeClr val="tx1"/>
                </a:solidFill>
                <a:effectLst/>
                <a:latin typeface="+mn-lt"/>
                <a:ea typeface="+mn-ea"/>
                <a:cs typeface="+mn-cs"/>
              </a:rPr>
              <a:t>This inscription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was photographed at the Basilica of St. Paul Outside the Walls in Rome.</a:t>
            </a:r>
            <a:endParaRPr lang="en-US" sz="1200" dirty="0"/>
          </a:p>
          <a:p>
            <a:endParaRPr lang="en-US" dirty="0"/>
          </a:p>
          <a:p>
            <a:r>
              <a:rPr lang="en-US" b="1" dirty="0"/>
              <a:t>Reference:</a:t>
            </a:r>
          </a:p>
          <a:p>
            <a:r>
              <a:rPr lang="en-US" sz="1200" kern="1200" dirty="0">
                <a:solidFill>
                  <a:schemeClr val="tx1"/>
                </a:solidFill>
                <a:effectLst/>
                <a:latin typeface="+mn-lt"/>
                <a:ea typeface="+mn-ea"/>
                <a:cs typeface="+mn-cs"/>
              </a:rPr>
              <a:t>Witherington, Ben, III.</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1 and 2 Thessalonians: A Socio-Rhetorical Commentary.</a:t>
            </a:r>
            <a:r>
              <a:rPr lang="en-US" sz="1200" kern="1200" dirty="0">
                <a:solidFill>
                  <a:schemeClr val="tx1"/>
                </a:solidFill>
                <a:effectLst/>
                <a:latin typeface="+mn-lt"/>
                <a:ea typeface="+mn-ea"/>
                <a:cs typeface="+mn-cs"/>
              </a:rPr>
              <a:t> Grand Rapids: Eerdmans.</a:t>
            </a:r>
            <a:endParaRPr lang="en-US" dirty="0"/>
          </a:p>
          <a:p>
            <a:endParaRPr lang="en-US" dirty="0"/>
          </a:p>
          <a:p>
            <a:r>
              <a:rPr lang="en-US" dirty="0"/>
              <a:t>tb0517173256</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29070400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and the following slides illustrate various occupations of the 1st century with which the Thessalonians might have occupied</a:t>
            </a:r>
            <a:r>
              <a:rPr lang="en-US" baseline="0" dirty="0"/>
              <a:t> themselves productively. The display in this photograph shows scenes from daily life, and it was photographed at the </a:t>
            </a:r>
            <a:r>
              <a:rPr lang="en-US" dirty="0"/>
              <a:t>Thessalonica Archaeological Museum.</a:t>
            </a:r>
          </a:p>
          <a:p>
            <a:endParaRPr lang="en-US" dirty="0"/>
          </a:p>
          <a:p>
            <a:r>
              <a:rPr lang="en-US" dirty="0"/>
              <a:t>jc0107151542</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3698621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cs typeface="Times New Roman" pitchFamily="18" charset="0"/>
              </a:rPr>
              <a:t>Various forms of work would have been performed by the Thessalonian community. The following slides provide illustration of some of the types of work done during this time, both in terms of work directly related to the production of bread, as well as work more generally. Some illustrations come from modern photographs which, while temporally distant, approximate the sort of labor people would engage in during Paul’s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cs typeface="Times New Roman" pitchFamily="18" charset="0"/>
              </a:rPr>
              <a:t>The beginning of bread production is agriculture. </a:t>
            </a:r>
            <a:r>
              <a:rPr lang="en-US" dirty="0"/>
              <a:t>An essential tool in ancient agricultural work was the plow, used to prepare fields for planting grains. This photograph shows the way plowing was done in a form essentially the same as in Paul’s day, as can be seen when compared to the next slide. This illustrates the value of early modern photos of such scenes for illustrating such activities from the ancient world.</a:t>
            </a:r>
          </a:p>
          <a:p>
            <a:endParaRPr lang="en-US" dirty="0"/>
          </a:p>
          <a:p>
            <a:r>
              <a:rPr lang="en-US" dirty="0"/>
              <a:t>cvv019</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74</a:t>
            </a:fld>
            <a:endParaRPr lang="en-US"/>
          </a:p>
        </p:txBody>
      </p:sp>
    </p:spTree>
    <p:extLst>
      <p:ext uri="{BB962C8B-B14F-4D97-AF65-F5344CB8AC3E}">
        <p14:creationId xmlns:p14="http://schemas.microsoft.com/office/powerpoint/2010/main" val="10803027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stela was photographed at the Nimes Museum in France.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tb092019434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75</a:t>
            </a:fld>
            <a:endParaRPr lang="en-US"/>
          </a:p>
        </p:txBody>
      </p:sp>
    </p:spTree>
    <p:extLst>
      <p:ext uri="{BB962C8B-B14F-4D97-AF65-F5344CB8AC3E}">
        <p14:creationId xmlns:p14="http://schemas.microsoft.com/office/powerpoint/2010/main" val="34951436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American Colony photo was taken</a:t>
            </a:r>
            <a:r>
              <a:rPr lang="en-US" sz="1200" baseline="0" dirty="0"/>
              <a:t> </a:t>
            </a:r>
            <a:r>
              <a:rPr lang="en-US" dirty="0"/>
              <a:t>between 1898 and 1946.</a:t>
            </a:r>
            <a:endParaRPr lang="en-US" sz="1200" dirty="0"/>
          </a:p>
          <a:p>
            <a:endParaRPr lang="en-US" sz="1200" dirty="0"/>
          </a:p>
          <a:p>
            <a:r>
              <a:rPr lang="en-US" dirty="0"/>
              <a:t>mat06029</a:t>
            </a:r>
          </a:p>
        </p:txBody>
      </p:sp>
    </p:spTree>
    <p:extLst>
      <p:ext uri="{BB962C8B-B14F-4D97-AF65-F5344CB8AC3E}">
        <p14:creationId xmlns:p14="http://schemas.microsoft.com/office/powerpoint/2010/main" val="21658539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planting and harvesting, grains would need to be threshed in order to separate out the unwanted chaff. This would be done on a threshing floor as pictured here. The grain would be crushed with the use of a flat threshing sledge, as pictured here. A domesticated animal such as a horse or donkey would be made to pull the threshing sledge while a person stood on top of it, using their weight to crush the grain. This American</a:t>
            </a:r>
            <a:r>
              <a:rPr lang="en-US" baseline="0" dirty="0"/>
              <a:t> Colony photo was taken in July of 1940.</a:t>
            </a:r>
            <a:endParaRPr lang="en-US" dirty="0"/>
          </a:p>
          <a:p>
            <a:endParaRPr lang="en-US" dirty="0"/>
          </a:p>
          <a:p>
            <a:r>
              <a:rPr lang="en-US" dirty="0"/>
              <a:t>mat20758</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77</a:t>
            </a:fld>
            <a:endParaRPr lang="en-US"/>
          </a:p>
        </p:txBody>
      </p:sp>
    </p:spTree>
    <p:extLst>
      <p:ext uri="{BB962C8B-B14F-4D97-AF65-F5344CB8AC3E}">
        <p14:creationId xmlns:p14="http://schemas.microsoft.com/office/powerpoint/2010/main" val="18564775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crushed grain would then be thrown into the air where the lighter chaff would be blown away while the heavier grain would fall back to the ground (cf. Ps 1:4). This American Colony</a:t>
            </a:r>
            <a:r>
              <a:rPr lang="en-US" baseline="0" dirty="0"/>
              <a:t> photo was taken May 18, 1940.</a:t>
            </a:r>
          </a:p>
          <a:p>
            <a:endParaRPr lang="en-US" dirty="0"/>
          </a:p>
          <a:p>
            <a:r>
              <a:rPr lang="en-US" dirty="0"/>
              <a:t>mat20316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78</a:t>
            </a:fld>
            <a:endParaRPr lang="en-US"/>
          </a:p>
        </p:txBody>
      </p:sp>
    </p:spTree>
    <p:extLst>
      <p:ext uri="{BB962C8B-B14F-4D97-AF65-F5344CB8AC3E}">
        <p14:creationId xmlns:p14="http://schemas.microsoft.com/office/powerpoint/2010/main" val="32557772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pitchFamily="18" charset="0"/>
              </a:rPr>
              <a:t>One important profession for the Thessalonians would have been fishing, since Thessalonica sat on the </a:t>
            </a:r>
            <a:r>
              <a:rPr lang="en-US" sz="1200" dirty="0" err="1">
                <a:cs typeface="Times New Roman" pitchFamily="18" charset="0"/>
              </a:rPr>
              <a:t>Thermaic</a:t>
            </a:r>
            <a:r>
              <a:rPr lang="en-US" sz="1200" dirty="0">
                <a:cs typeface="Times New Roman" pitchFamily="18" charset="0"/>
              </a:rPr>
              <a:t> Gulf and served as a prominent port city.</a:t>
            </a:r>
          </a:p>
          <a:p>
            <a:endParaRPr lang="en-US" sz="1200" dirty="0">
              <a:cs typeface="Times New Roman" pitchFamily="18" charset="0"/>
            </a:endParaRPr>
          </a:p>
          <a:p>
            <a:r>
              <a:rPr lang="en-US" dirty="0"/>
              <a:t>tb031306092</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458351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mn-ea"/>
                <a:cs typeface="+mn-cs"/>
              </a:rPr>
              <a:t>This photo shows the starting line for the track at the Isthmian</a:t>
            </a:r>
            <a:r>
              <a:rPr lang="en-US" sz="1200" kern="1200" baseline="0" dirty="0">
                <a:solidFill>
                  <a:schemeClr val="tx1"/>
                </a:solidFill>
                <a:effectLst/>
                <a:latin typeface="+mn-lt"/>
                <a:ea typeface="+mn-ea"/>
                <a:cs typeface="+mn-cs"/>
              </a:rPr>
              <a:t> Games, very close to where Paul was in Corinth when he wrote this letter.</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tb011601165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5175816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a:t>
            </a:r>
            <a:r>
              <a:rPr lang="en-US" baseline="0" dirty="0"/>
              <a:t> photo was taken </a:t>
            </a:r>
            <a:r>
              <a:rPr lang="en-US" dirty="0"/>
              <a:t>between 1898 and 1946.</a:t>
            </a:r>
            <a:endParaRPr lang="en-US" baseline="0" dirty="0"/>
          </a:p>
          <a:p>
            <a:endParaRPr lang="en-US" baseline="0" dirty="0"/>
          </a:p>
          <a:p>
            <a:r>
              <a:rPr lang="en-US" dirty="0"/>
              <a:t>mat07411</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2093841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a:t>
            </a:r>
            <a:r>
              <a:rPr lang="en-US" baseline="0" dirty="0"/>
              <a:t> photo was taken </a:t>
            </a:r>
            <a:r>
              <a:rPr lang="en-US" dirty="0"/>
              <a:t>between 1940 and 1946.</a:t>
            </a:r>
            <a:endParaRPr lang="en-US" baseline="0" dirty="0"/>
          </a:p>
          <a:p>
            <a:endParaRPr lang="en-US" baseline="0" dirty="0"/>
          </a:p>
          <a:p>
            <a:r>
              <a:rPr lang="en-US" dirty="0"/>
              <a:t>mat04570</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8832278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a:t>
            </a:r>
            <a:r>
              <a:rPr lang="en-US" baseline="0" dirty="0"/>
              <a:t> Colony</a:t>
            </a:r>
            <a:r>
              <a:rPr lang="en-US" dirty="0"/>
              <a:t> </a:t>
            </a:r>
            <a:r>
              <a:rPr lang="en-US" baseline="0" dirty="0"/>
              <a:t>photo was taken </a:t>
            </a:r>
            <a:r>
              <a:rPr lang="en-US" dirty="0"/>
              <a:t>between 1940 and 1946.</a:t>
            </a:r>
            <a:endParaRPr lang="en-US" baseline="0" dirty="0"/>
          </a:p>
          <a:p>
            <a:endParaRPr lang="en-US" baseline="0" dirty="0"/>
          </a:p>
          <a:p>
            <a:r>
              <a:rPr lang="en-US" dirty="0"/>
              <a:t>mat07019</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3525622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Eretz Israel Museum</a:t>
            </a:r>
            <a:r>
              <a:rPr lang="en-US" baseline="0" dirty="0"/>
              <a:t> in Tel Aviv.</a:t>
            </a:r>
            <a:endParaRPr lang="en-US" dirty="0"/>
          </a:p>
          <a:p>
            <a:endParaRPr lang="en-US" dirty="0"/>
          </a:p>
          <a:p>
            <a:r>
              <a:rPr lang="en-US" dirty="0" err="1"/>
              <a:t>tb031114578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41498413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adr1603247182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84</a:t>
            </a:fld>
            <a:endParaRPr lang="en-US"/>
          </a:p>
        </p:txBody>
      </p:sp>
    </p:spTree>
    <p:extLst>
      <p:ext uri="{BB962C8B-B14F-4D97-AF65-F5344CB8AC3E}">
        <p14:creationId xmlns:p14="http://schemas.microsoft.com/office/powerpoint/2010/main" val="399036909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 illustrates that many of the tools used only a century or so before today approximate fairly well the types of tools used in the ancient world, as seen in the previous slide, where the same sort of implement is used for drilling into wood. 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1898 and 1919.</a:t>
            </a:r>
          </a:p>
          <a:p>
            <a:endParaRPr lang="en-US" sz="1200" b="0" i="0" kern="1200" dirty="0">
              <a:solidFill>
                <a:schemeClr val="tx1"/>
              </a:solidFill>
              <a:effectLst/>
              <a:latin typeface="+mn-lt"/>
              <a:ea typeface="+mn-ea"/>
              <a:cs typeface="+mn-cs"/>
            </a:endParaRPr>
          </a:p>
          <a:p>
            <a:r>
              <a:rPr lang="en-US" dirty="0" err="1"/>
              <a:t>mat05292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6723012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Food processing was also an essential part of daily life. Butter, for example, would be produced in churns like the one pictured above, made from animal skin. Animal milk would be placed inside the container and suspended from some implement as pictured above. This would allow one to easily shake the container back and forth to churn the cream into butter. This American Colony</a:t>
            </a:r>
            <a:r>
              <a:rPr lang="en-US" baseline="0" dirty="0"/>
              <a:t> photo was taken </a:t>
            </a:r>
            <a:r>
              <a:rPr lang="en-US" dirty="0"/>
              <a:t>between 1900 and 1920.</a:t>
            </a:r>
          </a:p>
          <a:p>
            <a:endParaRPr lang="en-US" dirty="0"/>
          </a:p>
          <a:p>
            <a:r>
              <a:rPr lang="en-US" dirty="0"/>
              <a:t>mat06421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86</a:t>
            </a:fld>
            <a:endParaRPr lang="en-US"/>
          </a:p>
        </p:txBody>
      </p:sp>
    </p:spTree>
    <p:extLst>
      <p:ext uri="{BB962C8B-B14F-4D97-AF65-F5344CB8AC3E}">
        <p14:creationId xmlns:p14="http://schemas.microsoft.com/office/powerpoint/2010/main" val="26580843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Olive oil production, as today, was a key staple of the ancient Mediterranean diet. Olive presses like the one pictured here would have been used to produce this. This was photographed at the Eretz Israel Museum in Tel Aviv.</a:t>
            </a:r>
          </a:p>
          <a:p>
            <a:endParaRPr lang="en-US" dirty="0"/>
          </a:p>
          <a:p>
            <a:r>
              <a:rPr lang="en-US" dirty="0"/>
              <a:t>adr080710266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87</a:t>
            </a:fld>
            <a:endParaRPr lang="en-US"/>
          </a:p>
        </p:txBody>
      </p:sp>
    </p:spTree>
    <p:extLst>
      <p:ext uri="{BB962C8B-B14F-4D97-AF65-F5344CB8AC3E}">
        <p14:creationId xmlns:p14="http://schemas.microsoft.com/office/powerpoint/2010/main" val="362472631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Wine production was also central to the Mediterranean diet. Grapes would be placed into a press like the one pictured here. The threaded wooden beam would allow an operator to gradually increase the pressure on the grapes in order to extract the juice with a tremendous amount of force. The juice would then flow along the tiled floor and down into storage containers for fermentation. This Roman period winepress was photographed at the Eretz Israel Museum in Tel Aviv.</a:t>
            </a:r>
          </a:p>
          <a:p>
            <a:endParaRPr lang="en-US" dirty="0"/>
          </a:p>
          <a:p>
            <a:r>
              <a:rPr lang="en-US" dirty="0"/>
              <a:t>tb061804585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88</a:t>
            </a:fld>
            <a:endParaRPr lang="en-US"/>
          </a:p>
        </p:txBody>
      </p:sp>
    </p:spTree>
    <p:extLst>
      <p:ext uri="{BB962C8B-B14F-4D97-AF65-F5344CB8AC3E}">
        <p14:creationId xmlns:p14="http://schemas.microsoft.com/office/powerpoint/2010/main" val="36907547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Working with livestock for meat, milk, and textile materials was an important job in the ancient world, as it is today. This American Colony</a:t>
            </a:r>
            <a:r>
              <a:rPr lang="en-US" baseline="0" dirty="0"/>
              <a:t> photo was taken in August of 1932.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mat03790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89</a:t>
            </a:fld>
            <a:endParaRPr lang="en-US"/>
          </a:p>
        </p:txBody>
      </p:sp>
    </p:spTree>
    <p:extLst>
      <p:ext uri="{BB962C8B-B14F-4D97-AF65-F5344CB8AC3E}">
        <p14:creationId xmlns:p14="http://schemas.microsoft.com/office/powerpoint/2010/main" val="4262206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cs typeface="Times New Roman" pitchFamily="18" charset="0"/>
              </a:rPr>
              <a:t>The Athens Olympic stadium lies in a natural valley located between ancient </a:t>
            </a:r>
            <a:r>
              <a:rPr lang="en-US" dirty="0" err="1">
                <a:cs typeface="Times New Roman" pitchFamily="18" charset="0"/>
              </a:rPr>
              <a:t>Ardettos</a:t>
            </a:r>
            <a:r>
              <a:rPr lang="en-US" dirty="0">
                <a:cs typeface="Times New Roman" pitchFamily="18" charset="0"/>
              </a:rPr>
              <a:t> and the hill of the Tomb of </a:t>
            </a:r>
            <a:r>
              <a:rPr lang="en-US" dirty="0" err="1">
                <a:cs typeface="Times New Roman" pitchFamily="18" charset="0"/>
              </a:rPr>
              <a:t>Herodes</a:t>
            </a:r>
            <a:r>
              <a:rPr lang="en-US" dirty="0">
                <a:cs typeface="Times New Roman" pitchFamily="18" charset="0"/>
              </a:rPr>
              <a:t>. It was probably built around 330 BC under Lycurgus. A newer stadium of Pentelic and </a:t>
            </a:r>
            <a:r>
              <a:rPr lang="en-US" dirty="0" err="1">
                <a:cs typeface="Times New Roman" pitchFamily="18" charset="0"/>
              </a:rPr>
              <a:t>Hymettian</a:t>
            </a:r>
            <a:r>
              <a:rPr lang="en-US" dirty="0">
                <a:cs typeface="Times New Roman" pitchFamily="18" charset="0"/>
              </a:rPr>
              <a:t> marble replaced the original around 143 BC, funded by </a:t>
            </a:r>
            <a:r>
              <a:rPr lang="en-US" dirty="0" err="1">
                <a:cs typeface="Times New Roman" pitchFamily="18" charset="0"/>
              </a:rPr>
              <a:t>Herodes</a:t>
            </a:r>
            <a:r>
              <a:rPr lang="en-US" dirty="0">
                <a:cs typeface="Times New Roman" pitchFamily="18" charset="0"/>
              </a:rPr>
              <a:t> Atticus with monies which were supposed to have gone to the Athenians. The stadium, which could seat 50,000, was restored between 1896 and 1906, and more recently underwent renovations in preparation for the Summer 2004 Olympics. On the eastern side is a tunnel providing competitors and officials entrance to the track from the changing rooms.</a:t>
            </a:r>
          </a:p>
          <a:p>
            <a:pPr rtl="0"/>
            <a:endParaRPr lang="en-US" dirty="0"/>
          </a:p>
          <a:p>
            <a:pPr rtl="0"/>
            <a:r>
              <a:rPr lang="en-US" dirty="0"/>
              <a:t>tb031806245</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85766655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Textile production was another essential occupation in the ancient world. Looms similar to the one pictured above would be used to weave fabrics for clothing and other items central to daily life. This was photographed at the Eretz Israel Museum in Tel Aviv.</a:t>
            </a:r>
          </a:p>
          <a:p>
            <a:endParaRPr lang="en-US" dirty="0"/>
          </a:p>
          <a:p>
            <a:r>
              <a:rPr lang="en-US" dirty="0"/>
              <a:t>tb061804684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90</a:t>
            </a:fld>
            <a:endParaRPr lang="en-US"/>
          </a:p>
        </p:txBody>
      </p:sp>
    </p:spTree>
    <p:extLst>
      <p:ext uri="{BB962C8B-B14F-4D97-AF65-F5344CB8AC3E}">
        <p14:creationId xmlns:p14="http://schemas.microsoft.com/office/powerpoint/2010/main" val="10652977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Ancient depictions illustrate the use of the same sort of vertical loom as pictured in the previous slide. This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adr1711139321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91</a:t>
            </a:fld>
            <a:endParaRPr lang="en-US"/>
          </a:p>
        </p:txBody>
      </p:sp>
    </p:spTree>
    <p:extLst>
      <p:ext uri="{BB962C8B-B14F-4D97-AF65-F5344CB8AC3E}">
        <p14:creationId xmlns:p14="http://schemas.microsoft.com/office/powerpoint/2010/main" val="1083387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Bedouin woman is working on a horizontal loom. The next slide shows an Egyptian depiction illustrating the remarkable continuality between this and ancient practice. This American Colony</a:t>
            </a:r>
            <a:r>
              <a:rPr lang="en-US" baseline="0" dirty="0"/>
              <a:t> photo was taken </a:t>
            </a:r>
            <a:r>
              <a:rPr lang="en-US" dirty="0"/>
              <a:t>between 1898 and 1946.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mat05414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92</a:t>
            </a:fld>
            <a:endParaRPr lang="en-US"/>
          </a:p>
        </p:txBody>
      </p:sp>
    </p:spTree>
    <p:extLst>
      <p:ext uri="{BB962C8B-B14F-4D97-AF65-F5344CB8AC3E}">
        <p14:creationId xmlns:p14="http://schemas.microsoft.com/office/powerpoint/2010/main" val="20523950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was found in the Tomb of </a:t>
            </a:r>
            <a:r>
              <a:rPr lang="en-US" dirty="0" err="1"/>
              <a:t>Meketre</a:t>
            </a:r>
            <a:r>
              <a:rPr lang="en-US" dirty="0"/>
              <a:t>, an Egyptian official during the Middle Kingdom which roughly spanned the first half of the second millennium BC. It dates to the late 11th–early 12th dynasty</a:t>
            </a:r>
            <a:r>
              <a:rPr lang="en-US" baseline="0" dirty="0"/>
              <a:t> and </a:t>
            </a:r>
            <a:r>
              <a:rPr lang="en-US" dirty="0"/>
              <a:t>was photographed at the Egyptian Museum in Cairo.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adr1603195075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93</a:t>
            </a:fld>
            <a:endParaRPr lang="en-US"/>
          </a:p>
        </p:txBody>
      </p:sp>
    </p:spTree>
    <p:extLst>
      <p:ext uri="{BB962C8B-B14F-4D97-AF65-F5344CB8AC3E}">
        <p14:creationId xmlns:p14="http://schemas.microsoft.com/office/powerpoint/2010/main" val="33240133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ancient world, washing clothes by hand would have been part of daily life. This American Colony</a:t>
            </a:r>
            <a:r>
              <a:rPr lang="en-US" baseline="0" dirty="0"/>
              <a:t> photo was taken </a:t>
            </a:r>
            <a:r>
              <a:rPr lang="en-US" dirty="0"/>
              <a:t>between 1900 and 1920.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mat01262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94</a:t>
            </a:fld>
            <a:endParaRPr lang="en-US"/>
          </a:p>
        </p:txBody>
      </p:sp>
    </p:spTree>
    <p:extLst>
      <p:ext uri="{BB962C8B-B14F-4D97-AF65-F5344CB8AC3E}">
        <p14:creationId xmlns:p14="http://schemas.microsoft.com/office/powerpoint/2010/main" val="331607917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Pottery was ubiquitous in the ancient world. It was necessary for storage, transportation, and other functions. Thus, the occupation of pottery maker was very important. Rather than using a wheel, this woman is making a large storage jar by gradually building up the walls with clay strip-by-strip and then using a tool to smooth out the seams in the clay. This American Colony</a:t>
            </a:r>
            <a:r>
              <a:rPr lang="en-US" baseline="0" dirty="0"/>
              <a:t> photo was taken </a:t>
            </a:r>
            <a:r>
              <a:rPr lang="en-US" altLang="en-US" dirty="0"/>
              <a:t>between 1898 and 1946.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mat06022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95</a:t>
            </a:fld>
            <a:endParaRPr lang="en-US"/>
          </a:p>
        </p:txBody>
      </p:sp>
    </p:spTree>
    <p:extLst>
      <p:ext uri="{BB962C8B-B14F-4D97-AF65-F5344CB8AC3E}">
        <p14:creationId xmlns:p14="http://schemas.microsoft.com/office/powerpoint/2010/main" val="189908662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a:t>
            </a:r>
            <a:r>
              <a:rPr lang="en-US" baseline="0" dirty="0"/>
              <a:t> “their own bread,” Paul refers to food that has been made, earned, or bought through honest work. </a:t>
            </a:r>
            <a:r>
              <a:rPr lang="en-US" dirty="0"/>
              <a:t>This figurine depicts a smiling baker who has a number of small loaves arranged on a baking pan. It was photographed</a:t>
            </a:r>
            <a:r>
              <a:rPr lang="en-US" baseline="0" dirty="0"/>
              <a:t> at the </a:t>
            </a:r>
            <a:r>
              <a:rPr lang="en-US" baseline="0" dirty="0" err="1"/>
              <a:t>Emporiae</a:t>
            </a:r>
            <a:r>
              <a:rPr lang="en-US" baseline="0" dirty="0"/>
              <a:t> Museum in Spain.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tb092219081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96</a:t>
            </a:fld>
            <a:endParaRPr lang="en-US"/>
          </a:p>
        </p:txBody>
      </p:sp>
    </p:spTree>
    <p:extLst>
      <p:ext uri="{BB962C8B-B14F-4D97-AF65-F5344CB8AC3E}">
        <p14:creationId xmlns:p14="http://schemas.microsoft.com/office/powerpoint/2010/main" val="168458748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fresco</a:t>
            </a:r>
            <a:r>
              <a:rPr lang="en-US" baseline="0" dirty="0"/>
              <a:t> illustrates some basic food items from the 1st century AD. It comes from the e</a:t>
            </a:r>
            <a:r>
              <a:rPr lang="en-US" dirty="0"/>
              <a:t>state of Julia Felix at Pompeii. </a:t>
            </a:r>
            <a:r>
              <a:rPr lang="en-US" sz="1200" kern="1200" dirty="0">
                <a:solidFill>
                  <a:schemeClr val="tx1"/>
                </a:solidFill>
                <a:effectLst/>
                <a:latin typeface="+mn-lt"/>
                <a:ea typeface="+mn-ea"/>
                <a:cs typeface="+mn-cs"/>
              </a:rPr>
              <a:t>This fresco was photographed at the Naples Archaeological Museum.</a:t>
            </a:r>
          </a:p>
          <a:p>
            <a:endParaRPr lang="en-US" dirty="0"/>
          </a:p>
          <a:p>
            <a:r>
              <a:rPr lang="en-US" dirty="0"/>
              <a:t>tb0515170274c</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97</a:t>
            </a:fld>
            <a:endParaRPr lang="en-US"/>
          </a:p>
        </p:txBody>
      </p:sp>
    </p:spTree>
    <p:extLst>
      <p:ext uri="{BB962C8B-B14F-4D97-AF65-F5344CB8AC3E}">
        <p14:creationId xmlns:p14="http://schemas.microsoft.com/office/powerpoint/2010/main" val="168458748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verb “become discouraged” (Gk. </a:t>
            </a:r>
            <a:r>
              <a:rPr lang="en-US" i="1" baseline="0" dirty="0" err="1"/>
              <a:t>enkakeō</a:t>
            </a:r>
            <a:r>
              <a:rPr lang="en-US" baseline="0" dirty="0"/>
              <a:t>, </a:t>
            </a:r>
            <a:r>
              <a:rPr lang="el-GR" sz="1200" b="0" i="0" u="none" strike="noStrike" kern="1200" baseline="0" dirty="0">
                <a:solidFill>
                  <a:schemeClr val="tx1"/>
                </a:solidFill>
                <a:latin typeface="+mn-lt"/>
                <a:ea typeface="+mn-ea"/>
                <a:cs typeface="+mn-cs"/>
              </a:rPr>
              <a:t>ἐγκακέω</a:t>
            </a:r>
            <a:r>
              <a:rPr lang="en-US" baseline="0" dirty="0"/>
              <a:t>) means to lose one’s motivation for doing what is good and right. This kind of attitude is often expressed on the face by a down-cast gaze or a general sense of listlessness, illustrated here by a bust of the Greek god Hypnos. This bust, which may be modelled on an original from the 2nd century BC, comes </a:t>
            </a:r>
            <a:r>
              <a:rPr lang="en-US" dirty="0"/>
              <a:t>from Villa of Hadrian in Tivoli.</a:t>
            </a:r>
            <a:r>
              <a:rPr lang="en-US" baseline="0" dirty="0"/>
              <a:t> It was photographed at the </a:t>
            </a:r>
            <a:r>
              <a:rPr lang="en-US" dirty="0"/>
              <a:t>National Museum of Rome.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tb0513177468</a:t>
            </a:r>
            <a:endParaRPr lang="x-none"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98</a:t>
            </a:fld>
            <a:endParaRPr lang="en-US"/>
          </a:p>
        </p:txBody>
      </p:sp>
    </p:spTree>
    <p:extLst>
      <p:ext uri="{BB962C8B-B14F-4D97-AF65-F5344CB8AC3E}">
        <p14:creationId xmlns:p14="http://schemas.microsoft.com/office/powerpoint/2010/main" val="11277487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carved figure also seems to express a sense of discouragement or loss of enthusiasm. The </a:t>
            </a:r>
            <a:r>
              <a:rPr lang="en-US" i="1" dirty="0" err="1"/>
              <a:t>galli</a:t>
            </a:r>
            <a:r>
              <a:rPr lang="en-US" i="1" dirty="0"/>
              <a:t> </a:t>
            </a:r>
            <a:r>
              <a:rPr lang="en-US" i="0" dirty="0"/>
              <a:t>were eunuch priests who</a:t>
            </a:r>
            <a:r>
              <a:rPr lang="en-US" i="0" baseline="0" dirty="0"/>
              <a:t> served the Phrygian goddess Cybele and her consort </a:t>
            </a:r>
            <a:r>
              <a:rPr lang="en-US" i="0" baseline="0" dirty="0" err="1"/>
              <a:t>Attis</a:t>
            </a:r>
            <a:r>
              <a:rPr lang="en-US" i="0" baseline="0" dirty="0"/>
              <a:t>. This example was likely intended originally to grace the top of a sarcophagus. It was photographed at the </a:t>
            </a:r>
            <a:r>
              <a:rPr lang="en-US" dirty="0"/>
              <a:t>Ostia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tb0517172847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99</a:t>
            </a:fld>
            <a:endParaRPr lang="en-US"/>
          </a:p>
        </p:txBody>
      </p:sp>
    </p:spTree>
    <p:extLst>
      <p:ext uri="{BB962C8B-B14F-4D97-AF65-F5344CB8AC3E}">
        <p14:creationId xmlns:p14="http://schemas.microsoft.com/office/powerpoint/2010/main" val="1127748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4/27/2021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913765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1854639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a:solidFill>
                  <a:srgbClr val="FEFFFF"/>
                </a:solidFill>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580631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solidFill>
                  <a:prstClr val="white">
                    <a:tint val="75000"/>
                  </a:prstClr>
                </a:solidFill>
              </a:rPr>
              <a:pPr/>
              <a:t>4/27/2021</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81734257"/>
      </p:ext>
    </p:extLst>
  </p:cSld>
  <p:clrMap bg1="dk1" tx1="lt1" bg2="dk2" tx2="lt2" accent1="accent1" accent2="accent2" accent3="accent3" accent4="accent4" accent5="accent5" accent6="accent6" hlink="hlink" folHlink="folHlink"/>
  <p:sldLayoutIdLst>
    <p:sldLayoutId id="2147483706" r:id="rId1"/>
    <p:sldLayoutId id="2147483707"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3.wdp"/></Relationships>
</file>

<file path=ppt/slides/_rels/slide100.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4.wdp"/></Relationships>
</file>

<file path=ppt/slides/_rels/slide110.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microsoft.com/office/2007/relationships/hdphoto" Target="../media/hdphoto15.wdp"/></Relationships>
</file>

<file path=ppt/slides/_rels/slide112.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microsoft.com/office/2007/relationships/hdphoto" Target="../media/hdphoto16.wdp"/></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6.wdp"/></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7.wdp"/></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8.wdp"/></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8.wdp"/></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9.wdp"/></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10.wdp"/></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11.wdp"/></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microsoft.com/office/2007/relationships/hdphoto" Target="../media/hdphoto12.wdp"/></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6.jpe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microsoft.com/office/2007/relationships/hdphoto" Target="../media/hdphoto13.wdp"/></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4.jpeg"/></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14.wdp"/></Relationships>
</file>

<file path=ppt/slides/_rels/slide6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8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Thessalonians 3</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snow, building, track&#10;&#10;Description automatically generated">
            <a:extLst>
              <a:ext uri="{FF2B5EF4-FFF2-40B4-BE49-F238E27FC236}">
                <a16:creationId xmlns:a16="http://schemas.microsoft.com/office/drawing/2014/main" id="{D855CA2E-77C6-F140-A807-79A44707EDE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100"/>
                    </a14:imgEffect>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Panathenaic Olympic stadium in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26145711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B5F53D95-6544-4CBB-BE28-47D7618A0492}"/>
              </a:ext>
            </a:extLst>
          </p:cNvPr>
          <p:cNvPicPr>
            <a:picLocks noChangeAspect="1"/>
          </p:cNvPicPr>
          <p:nvPr/>
        </p:nvPicPr>
        <p:blipFill rotWithShape="1">
          <a:blip r:embed="rId3">
            <a:extLst>
              <a:ext uri="{28A0092B-C50C-407E-A947-70E740481C1C}">
                <a14:useLocalDpi xmlns:a14="http://schemas.microsoft.com/office/drawing/2010/main" val="0"/>
              </a:ext>
            </a:extLst>
          </a:blip>
          <a:srcRect l="1895" r="1780"/>
          <a:stretch/>
        </p:blipFill>
        <p:spPr>
          <a:xfrm>
            <a:off x="709708" y="0"/>
            <a:ext cx="7724584" cy="6858000"/>
          </a:xfrm>
          <a:prstGeom prst="rect">
            <a:avLst/>
          </a:prstGeom>
        </p:spPr>
      </p:pic>
      <p:sp>
        <p:nvSpPr>
          <p:cNvPr id="2" name="Text Placeholder 1"/>
          <p:cNvSpPr>
            <a:spLocks noGrp="1"/>
          </p:cNvSpPr>
          <p:nvPr>
            <p:ph type="body" sz="quarter" idx="10"/>
          </p:nvPr>
        </p:nvSpPr>
        <p:spPr/>
        <p:txBody>
          <a:bodyPr/>
          <a:lstStyle/>
          <a:p>
            <a:r>
              <a:rPr lang="en-US" dirty="0"/>
              <a:t>Fresco with reading of edict, from the </a:t>
            </a:r>
            <a:r>
              <a:rPr lang="it-IT" dirty="0"/>
              <a:t>House of Giulia Felice at Pompeii, 1st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If anyone does not obey our instruction in this epistle, note that person</a:t>
            </a:r>
          </a:p>
        </p:txBody>
      </p:sp>
    </p:spTree>
    <p:extLst>
      <p:ext uri="{BB962C8B-B14F-4D97-AF65-F5344CB8AC3E}">
        <p14:creationId xmlns:p14="http://schemas.microsoft.com/office/powerpoint/2010/main" val="262506288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book, group, people&#10;&#10;Description automatically generated">
            <a:extLst>
              <a:ext uri="{FF2B5EF4-FFF2-40B4-BE49-F238E27FC236}">
                <a16:creationId xmlns:a16="http://schemas.microsoft.com/office/drawing/2014/main" id="{B9C0441F-599C-448D-B9E0-E9C0920D6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24" y="159230"/>
            <a:ext cx="8074153" cy="6539541"/>
          </a:xfrm>
          <a:prstGeom prst="rect">
            <a:avLst/>
          </a:prstGeom>
        </p:spPr>
      </p:pic>
      <p:sp>
        <p:nvSpPr>
          <p:cNvPr id="2" name="Text Placeholder 1"/>
          <p:cNvSpPr>
            <a:spLocks noGrp="1"/>
          </p:cNvSpPr>
          <p:nvPr>
            <p:ph type="body" sz="quarter" idx="10"/>
          </p:nvPr>
        </p:nvSpPr>
        <p:spPr/>
        <p:txBody>
          <a:bodyPr/>
          <a:lstStyle/>
          <a:p>
            <a:r>
              <a:rPr lang="en-US" dirty="0"/>
              <a:t>Guests at a multi-generational family banquet, from Pompeii, 1st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Do not associate with him, so that he may be ashamed</a:t>
            </a:r>
          </a:p>
        </p:txBody>
      </p:sp>
    </p:spTree>
    <p:extLst>
      <p:ext uri="{BB962C8B-B14F-4D97-AF65-F5344CB8AC3E}">
        <p14:creationId xmlns:p14="http://schemas.microsoft.com/office/powerpoint/2010/main" val="9497692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able, box, food&#10;&#10;Description automatically generated">
            <a:extLst>
              <a:ext uri="{FF2B5EF4-FFF2-40B4-BE49-F238E27FC236}">
                <a16:creationId xmlns:a16="http://schemas.microsoft.com/office/drawing/2014/main" id="{A0EA821B-24D2-4692-9573-7111589BD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7942"/>
            <a:ext cx="9144000" cy="6583680"/>
          </a:xfrm>
          <a:prstGeom prst="rect">
            <a:avLst/>
          </a:prstGeom>
        </p:spPr>
      </p:pic>
      <p:sp>
        <p:nvSpPr>
          <p:cNvPr id="2" name="Text Placeholder 1"/>
          <p:cNvSpPr>
            <a:spLocks noGrp="1"/>
          </p:cNvSpPr>
          <p:nvPr>
            <p:ph type="body" sz="quarter" idx="10"/>
          </p:nvPr>
        </p:nvSpPr>
        <p:spPr/>
        <p:txBody>
          <a:bodyPr/>
          <a:lstStyle/>
          <a:p>
            <a:r>
              <a:rPr lang="en-US" dirty="0"/>
              <a:t>Gladiators depicted on a glass beaker, from Egypt, circa 2nd century AD</a:t>
            </a:r>
            <a:endParaRPr lang="x-none" dirty="0"/>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But do not treat him as an enemy</a:t>
            </a:r>
          </a:p>
        </p:txBody>
      </p:sp>
    </p:spTree>
    <p:extLst>
      <p:ext uri="{BB962C8B-B14F-4D97-AF65-F5344CB8AC3E}">
        <p14:creationId xmlns:p14="http://schemas.microsoft.com/office/powerpoint/2010/main" val="28903852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ulpture of a person&#10;&#10;Description automatically generated">
            <a:extLst>
              <a:ext uri="{FF2B5EF4-FFF2-40B4-BE49-F238E27FC236}">
                <a16:creationId xmlns:a16="http://schemas.microsoft.com/office/drawing/2014/main" id="{10CCF519-6863-41B4-B082-7DC9E22F8F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892"/>
            <a:ext cx="9144000" cy="6419088"/>
          </a:xfrm>
          <a:prstGeom prst="rect">
            <a:avLst/>
          </a:prstGeom>
        </p:spPr>
      </p:pic>
      <p:sp>
        <p:nvSpPr>
          <p:cNvPr id="4" name="Text Placeholder 3"/>
          <p:cNvSpPr>
            <a:spLocks noGrp="1"/>
          </p:cNvSpPr>
          <p:nvPr>
            <p:ph type="body" sz="quarter" idx="10"/>
          </p:nvPr>
        </p:nvSpPr>
        <p:spPr/>
        <p:txBody>
          <a:bodyPr/>
          <a:lstStyle/>
          <a:p>
            <a:r>
              <a:rPr lang="en-US" dirty="0"/>
              <a:t>Roman sarcophagus fragment with mourners grieving deceased, marble, mid-2nd century AD</a:t>
            </a:r>
          </a:p>
        </p:txBody>
      </p:sp>
      <p:sp>
        <p:nvSpPr>
          <p:cNvPr id="8" name="Text Placeholder 7"/>
          <p:cNvSpPr>
            <a:spLocks noGrp="1"/>
          </p:cNvSpPr>
          <p:nvPr>
            <p:ph type="body" sz="quarter" idx="12"/>
          </p:nvPr>
        </p:nvSpPr>
        <p:spPr/>
        <p:txBody>
          <a:bodyPr/>
          <a:lstStyle/>
          <a:p>
            <a:r>
              <a:rPr lang="en-US" dirty="0"/>
              <a:t>3:15</a:t>
            </a:r>
          </a:p>
        </p:txBody>
      </p:sp>
      <p:sp>
        <p:nvSpPr>
          <p:cNvPr id="3" name="Title 2"/>
          <p:cNvSpPr>
            <a:spLocks noGrp="1"/>
          </p:cNvSpPr>
          <p:nvPr>
            <p:ph type="title"/>
          </p:nvPr>
        </p:nvSpPr>
        <p:spPr/>
        <p:txBody>
          <a:bodyPr/>
          <a:lstStyle/>
          <a:p>
            <a:r>
              <a:rPr lang="en-US" dirty="0"/>
              <a:t>But do not treat him as an enemy, but warn him as a brother</a:t>
            </a:r>
          </a:p>
        </p:txBody>
      </p:sp>
    </p:spTree>
    <p:extLst>
      <p:ext uri="{BB962C8B-B14F-4D97-AF65-F5344CB8AC3E}">
        <p14:creationId xmlns:p14="http://schemas.microsoft.com/office/powerpoint/2010/main" val="3198800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3:16</a:t>
            </a:r>
          </a:p>
        </p:txBody>
      </p:sp>
      <p:sp>
        <p:nvSpPr>
          <p:cNvPr id="4" name="Title 3"/>
          <p:cNvSpPr>
            <a:spLocks noGrp="1"/>
          </p:cNvSpPr>
          <p:nvPr>
            <p:ph type="title"/>
          </p:nvPr>
        </p:nvSpPr>
        <p:spPr/>
        <p:txBody>
          <a:bodyPr/>
          <a:lstStyle/>
          <a:p>
            <a:r>
              <a:rPr lang="en-US" dirty="0"/>
              <a:t>Now may the Lord of peace Himself give you peace always and in every way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63" y="1366838"/>
            <a:ext cx="8574087"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6707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Scribe’s quill and ink well</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I, Paul, write this greeting in my own hand</a:t>
            </a:r>
          </a:p>
        </p:txBody>
      </p:sp>
    </p:spTree>
    <p:extLst>
      <p:ext uri="{BB962C8B-B14F-4D97-AF65-F5344CB8AC3E}">
        <p14:creationId xmlns:p14="http://schemas.microsoft.com/office/powerpoint/2010/main" val="40152990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3" name="Text Placeholder 2"/>
          <p:cNvSpPr>
            <a:spLocks noGrp="1"/>
          </p:cNvSpPr>
          <p:nvPr>
            <p:ph type="body" sz="quarter" idx="10"/>
          </p:nvPr>
        </p:nvSpPr>
        <p:spPr/>
        <p:txBody>
          <a:bodyPr/>
          <a:lstStyle/>
          <a:p>
            <a:r>
              <a:rPr lang="en-US" dirty="0"/>
              <a:t>Writing tablets written by a scribe, signed by a prefect, from </a:t>
            </a:r>
            <a:r>
              <a:rPr lang="en-US" dirty="0" err="1"/>
              <a:t>Vindolanda</a:t>
            </a:r>
            <a:r>
              <a:rPr lang="en-US" dirty="0"/>
              <a:t>, circa AD 100</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I, Paul, write this greeting in my own hand</a:t>
            </a:r>
          </a:p>
        </p:txBody>
      </p:sp>
    </p:spTree>
    <p:extLst>
      <p:ext uri="{BB962C8B-B14F-4D97-AF65-F5344CB8AC3E}">
        <p14:creationId xmlns:p14="http://schemas.microsoft.com/office/powerpoint/2010/main" val="305271261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Painting of a spatula, waxed tablets, inkwell, and roll of papyrus, from Pompeii, 1st century AD</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I, Paul, write this greeting in my own hand</a:t>
            </a:r>
          </a:p>
        </p:txBody>
      </p:sp>
      <p:pic>
        <p:nvPicPr>
          <p:cNvPr id="9218" name="Picture 2" descr="C:\Users\Kris\Documents\Bolen\04 0Adds 2012\19 Museum\Rome Museums\Naples Museum\Coins\Painting of spatula, waxed tablets, inkwell, and roll of papyrus, from Pompeii, tb0515170890.jpg"/>
          <p:cNvPicPr>
            <a:picLocks noChangeAspect="1" noChangeArrowheads="1"/>
          </p:cNvPicPr>
          <p:nvPr/>
        </p:nvPicPr>
        <p:blipFill rotWithShape="1">
          <a:blip r:embed="rId3">
            <a:extLst>
              <a:ext uri="{28A0092B-C50C-407E-A947-70E740481C1C}">
                <a14:useLocalDpi xmlns:a14="http://schemas.microsoft.com/office/drawing/2010/main" val="0"/>
              </a:ext>
            </a:extLst>
          </a:blip>
          <a:srcRect l="7737" t="16946" r="7413" b="14483"/>
          <a:stretch/>
        </p:blipFill>
        <p:spPr bwMode="auto">
          <a:xfrm>
            <a:off x="0" y="1333498"/>
            <a:ext cx="9144000" cy="365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385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US Museums\U of Pennsylvania Museum\Greek and Roman periods\Orvieto, Red-Figure kylix, boy with stylus and wax tablets, Attic, ca 480 BC, adr1605266424.jpg"/>
          <p:cNvPicPr>
            <a:picLocks noChangeAspect="1" noChangeArrowheads="1"/>
          </p:cNvPicPr>
          <p:nvPr/>
        </p:nvPicPr>
        <p:blipFill rotWithShape="1">
          <a:blip r:embed="rId3">
            <a:extLst>
              <a:ext uri="{28A0092B-C50C-407E-A947-70E740481C1C}">
                <a14:useLocalDpi xmlns:a14="http://schemas.microsoft.com/office/drawing/2010/main" val="0"/>
              </a:ext>
            </a:extLst>
          </a:blip>
          <a:srcRect t="6883"/>
          <a:stretch/>
        </p:blipFill>
        <p:spPr bwMode="auto">
          <a:xfrm>
            <a:off x="0" y="-1"/>
            <a:ext cx="9144000" cy="68294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Red-figure kylix with a young man using a stylus and wax tablets, circa 480 BC</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3:17</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I, Paul, write this greeting in my own hand</a:t>
            </a:r>
          </a:p>
        </p:txBody>
      </p:sp>
    </p:spTree>
    <p:extLst>
      <p:ext uri="{BB962C8B-B14F-4D97-AF65-F5344CB8AC3E}">
        <p14:creationId xmlns:p14="http://schemas.microsoft.com/office/powerpoint/2010/main" val="403520576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Bronze stylus, from Rome, 1st–2nd centuries AD</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I, Paul, write this greeting in my own hand</a:t>
            </a:r>
          </a:p>
        </p:txBody>
      </p:sp>
      <p:pic>
        <p:nvPicPr>
          <p:cNvPr id="10242" name="Picture 2" descr="C:\Users\Kris\Documents\Bolen\04 0Adds 2012\19 Museum\US Museums\Metropolitan Museum-pcb\Greek and Roman Periods\Rome, stylus, bronze, 1st-2nd c AD, adr16060345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7438"/>
            <a:ext cx="9144000" cy="468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918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tree with a mountain in the background&#10;&#10;Description automatically generated">
            <a:extLst>
              <a:ext uri="{FF2B5EF4-FFF2-40B4-BE49-F238E27FC236}">
                <a16:creationId xmlns:a16="http://schemas.microsoft.com/office/drawing/2014/main" id="{3A29F0BB-82F9-B049-A7BC-C7D6857B1218}"/>
              </a:ext>
            </a:extLst>
          </p:cNvPr>
          <p:cNvPicPr>
            <a:picLocks noChangeAspect="1"/>
          </p:cNvPicPr>
          <p:nvPr/>
        </p:nvPicPr>
        <p:blipFill>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Via Egnatia, from Neapolis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60113448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Styli from Corinth</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I, Paul, write this greeting in my own hand</a:t>
            </a:r>
          </a:p>
        </p:txBody>
      </p:sp>
      <p:pic>
        <p:nvPicPr>
          <p:cNvPr id="8" name="Picture 7">
            <a:extLst>
              <a:ext uri="{FF2B5EF4-FFF2-40B4-BE49-F238E27FC236}">
                <a16:creationId xmlns:a16="http://schemas.microsoft.com/office/drawing/2014/main" id="{3409B6B1-322D-425B-B5A8-1D35EE914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9144000" cy="5907024"/>
          </a:xfrm>
          <a:prstGeom prst="rect">
            <a:avLst/>
          </a:prstGeom>
        </p:spPr>
      </p:pic>
    </p:spTree>
    <p:extLst>
      <p:ext uri="{BB962C8B-B14F-4D97-AF65-F5344CB8AC3E}">
        <p14:creationId xmlns:p14="http://schemas.microsoft.com/office/powerpoint/2010/main" val="286864516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Rome Museums\Naples Museum\Coins\Painting of waxed and styled tablet, from Pompeii, tb051517088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6000"/>
                    </a14:imgEffect>
                  </a14:imgLayer>
                </a14:imgProps>
              </a:ext>
              <a:ext uri="{28A0092B-C50C-407E-A947-70E740481C1C}">
                <a14:useLocalDpi xmlns:a14="http://schemas.microsoft.com/office/drawing/2010/main" val="0"/>
              </a:ext>
            </a:extLst>
          </a:blip>
          <a:srcRect l="8438" t="13700" r="14902" b="12328"/>
          <a:stretch/>
        </p:blipFill>
        <p:spPr bwMode="auto">
          <a:xfrm>
            <a:off x="0" y="369331"/>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Fresco of a wax tablet and stylus, from Pompeii, 1st century AD</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I, Paul, write this greeting in my own hand</a:t>
            </a:r>
          </a:p>
        </p:txBody>
      </p:sp>
    </p:spTree>
    <p:extLst>
      <p:ext uri="{BB962C8B-B14F-4D97-AF65-F5344CB8AC3E}">
        <p14:creationId xmlns:p14="http://schemas.microsoft.com/office/powerpoint/2010/main" val="20561281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urniture, rug&#10;&#10;Description automatically generated">
            <a:extLst>
              <a:ext uri="{FF2B5EF4-FFF2-40B4-BE49-F238E27FC236}">
                <a16:creationId xmlns:a16="http://schemas.microsoft.com/office/drawing/2014/main" id="{47ECD305-10DE-4115-BC94-F9D95E9EF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3" name="Text Placeholder 2"/>
          <p:cNvSpPr>
            <a:spLocks noGrp="1"/>
          </p:cNvSpPr>
          <p:nvPr>
            <p:ph type="body" sz="quarter" idx="10"/>
          </p:nvPr>
        </p:nvSpPr>
        <p:spPr/>
        <p:txBody>
          <a:bodyPr/>
          <a:lstStyle/>
          <a:p>
            <a:r>
              <a:rPr lang="en-US" dirty="0"/>
              <a:t>Certificate of work completed for </a:t>
            </a:r>
            <a:r>
              <a:rPr lang="en-US" dirty="0" err="1"/>
              <a:t>corvee</a:t>
            </a:r>
            <a:r>
              <a:rPr lang="en-US" dirty="0"/>
              <a:t>-labor, from </a:t>
            </a:r>
            <a:r>
              <a:rPr lang="en-US" dirty="0" err="1"/>
              <a:t>Theadelphia</a:t>
            </a:r>
            <a:r>
              <a:rPr lang="en-US" dirty="0"/>
              <a:t>, Egypt, AD 52 or 53</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This is a sign of genuineness in all my letters; this is the way I write</a:t>
            </a:r>
          </a:p>
        </p:txBody>
      </p:sp>
    </p:spTree>
    <p:extLst>
      <p:ext uri="{BB962C8B-B14F-4D97-AF65-F5344CB8AC3E}">
        <p14:creationId xmlns:p14="http://schemas.microsoft.com/office/powerpoint/2010/main" val="192366460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9991" y="369332"/>
            <a:ext cx="2744018"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Last will and testament, in Latin, AD 147</a:t>
            </a:r>
          </a:p>
        </p:txBody>
      </p:sp>
      <p:sp>
        <p:nvSpPr>
          <p:cNvPr id="4" name="Text Placeholder 3"/>
          <p:cNvSpPr>
            <a:spLocks noGrp="1"/>
          </p:cNvSpPr>
          <p:nvPr>
            <p:ph type="body" sz="quarter" idx="12"/>
          </p:nvPr>
        </p:nvSpPr>
        <p:spPr/>
        <p:txBody>
          <a:bodyPr/>
          <a:lstStyle/>
          <a:p>
            <a:r>
              <a:rPr lang="en-US" dirty="0"/>
              <a:t>3:17</a:t>
            </a:r>
          </a:p>
        </p:txBody>
      </p:sp>
      <p:sp>
        <p:nvSpPr>
          <p:cNvPr id="2" name="Title 1"/>
          <p:cNvSpPr>
            <a:spLocks noGrp="1"/>
          </p:cNvSpPr>
          <p:nvPr>
            <p:ph type="title"/>
          </p:nvPr>
        </p:nvSpPr>
        <p:spPr/>
        <p:txBody>
          <a:bodyPr/>
          <a:lstStyle/>
          <a:p>
            <a:r>
              <a:rPr lang="en-US" dirty="0"/>
              <a:t>This is a sign of genuineness in all my letters; this is the way I write</a:t>
            </a:r>
          </a:p>
        </p:txBody>
      </p:sp>
    </p:spTree>
    <p:extLst>
      <p:ext uri="{BB962C8B-B14F-4D97-AF65-F5344CB8AC3E}">
        <p14:creationId xmlns:p14="http://schemas.microsoft.com/office/powerpoint/2010/main" val="2422664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n the wall&#10;&#10;Description automatically generated">
            <a:extLst>
              <a:ext uri="{FF2B5EF4-FFF2-40B4-BE49-F238E27FC236}">
                <a16:creationId xmlns:a16="http://schemas.microsoft.com/office/drawing/2014/main" id="{BF56FDD9-A148-4388-9A0A-A03F6A92F045}"/>
              </a:ext>
            </a:extLst>
          </p:cNvPr>
          <p:cNvPicPr>
            <a:picLocks noChangeAspect="1"/>
          </p:cNvPicPr>
          <p:nvPr/>
        </p:nvPicPr>
        <p:blipFill rotWithShape="1">
          <a:blip r:embed="rId3">
            <a:extLst>
              <a:ext uri="{28A0092B-C50C-407E-A947-70E740481C1C}">
                <a14:useLocalDpi xmlns:a14="http://schemas.microsoft.com/office/drawing/2010/main" val="0"/>
              </a:ext>
            </a:extLst>
          </a:blip>
          <a:srcRect t="3212" r="-5" b="583"/>
          <a:stretch/>
        </p:blipFill>
        <p:spPr>
          <a:xfrm>
            <a:off x="0" y="0"/>
            <a:ext cx="9144001" cy="6858000"/>
          </a:xfrm>
          <a:prstGeom prst="rect">
            <a:avLst/>
          </a:prstGeom>
        </p:spPr>
      </p:pic>
      <p:sp>
        <p:nvSpPr>
          <p:cNvPr id="2" name="Text Placeholder 1">
            <a:extLst>
              <a:ext uri="{FF2B5EF4-FFF2-40B4-BE49-F238E27FC236}">
                <a16:creationId xmlns:a16="http://schemas.microsoft.com/office/drawing/2014/main" id="{754A9B81-CCA7-440A-8A54-8C215D477870}"/>
              </a:ext>
            </a:extLst>
          </p:cNvPr>
          <p:cNvSpPr>
            <a:spLocks noGrp="1"/>
          </p:cNvSpPr>
          <p:nvPr>
            <p:ph type="body" sz="quarter" idx="10"/>
          </p:nvPr>
        </p:nvSpPr>
        <p:spPr/>
        <p:txBody>
          <a:bodyPr/>
          <a:lstStyle/>
          <a:p>
            <a:r>
              <a:rPr lang="en-US" dirty="0"/>
              <a:t>Fresco of a woman thinking, from room 7 of Villa Arianna in </a:t>
            </a:r>
            <a:r>
              <a:rPr lang="en-US" dirty="0" err="1"/>
              <a:t>Stabiae</a:t>
            </a:r>
            <a:r>
              <a:rPr lang="en-US" dirty="0"/>
              <a:t>, 1st century BC</a:t>
            </a:r>
          </a:p>
        </p:txBody>
      </p:sp>
      <p:sp>
        <p:nvSpPr>
          <p:cNvPr id="3" name="Text Placeholder 2">
            <a:extLst>
              <a:ext uri="{FF2B5EF4-FFF2-40B4-BE49-F238E27FC236}">
                <a16:creationId xmlns:a16="http://schemas.microsoft.com/office/drawing/2014/main" id="{1FE9691D-B85C-4435-9198-E6E2A13D3032}"/>
              </a:ext>
            </a:extLst>
          </p:cNvPr>
          <p:cNvSpPr>
            <a:spLocks noGrp="1"/>
          </p:cNvSpPr>
          <p:nvPr>
            <p:ph type="body" sz="quarter" idx="12"/>
          </p:nvPr>
        </p:nvSpPr>
        <p:spPr/>
        <p:txBody>
          <a:bodyPr/>
          <a:lstStyle/>
          <a:p>
            <a:r>
              <a:rPr lang="en-US" dirty="0"/>
              <a:t>3:18</a:t>
            </a:r>
          </a:p>
        </p:txBody>
      </p:sp>
      <p:sp>
        <p:nvSpPr>
          <p:cNvPr id="4" name="Title 3">
            <a:extLst>
              <a:ext uri="{FF2B5EF4-FFF2-40B4-BE49-F238E27FC236}">
                <a16:creationId xmlns:a16="http://schemas.microsoft.com/office/drawing/2014/main" id="{5D670BBC-0AE2-4349-B9D8-D1A11C94ECAD}"/>
              </a:ext>
            </a:extLst>
          </p:cNvPr>
          <p:cNvSpPr>
            <a:spLocks noGrp="1"/>
          </p:cNvSpPr>
          <p:nvPr>
            <p:ph type="title"/>
          </p:nvPr>
        </p:nvSpPr>
        <p:spPr/>
        <p:txBody>
          <a:bodyPr/>
          <a:lstStyle/>
          <a:p>
            <a:r>
              <a:rPr lang="en-US" dirty="0"/>
              <a:t>May the grace of our Lord Jesus Christ be with you all</a:t>
            </a:r>
          </a:p>
        </p:txBody>
      </p:sp>
    </p:spTree>
    <p:extLst>
      <p:ext uri="{BB962C8B-B14F-4D97-AF65-F5344CB8AC3E}">
        <p14:creationId xmlns:p14="http://schemas.microsoft.com/office/powerpoint/2010/main" val="14871984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Mark IBEX 2019-pcb\Sheep and shepherd\Shepherd with sheep at Maresha, mjb190306233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r="6449"/>
          <a:stretch/>
        </p:blipFill>
        <p:spPr bwMode="auto">
          <a:xfrm>
            <a:off x="-1" y="43542"/>
            <a:ext cx="9144001" cy="651967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Peaceful pastoral scene at Maresha</a:t>
            </a:r>
          </a:p>
        </p:txBody>
      </p:sp>
      <p:sp>
        <p:nvSpPr>
          <p:cNvPr id="4" name="Text Placeholder 3"/>
          <p:cNvSpPr>
            <a:spLocks noGrp="1"/>
          </p:cNvSpPr>
          <p:nvPr>
            <p:ph type="body" sz="quarter" idx="12"/>
          </p:nvPr>
        </p:nvSpPr>
        <p:spPr/>
        <p:txBody>
          <a:bodyPr/>
          <a:lstStyle/>
          <a:p>
            <a:r>
              <a:rPr lang="en-US" dirty="0"/>
              <a:t>3:18</a:t>
            </a:r>
          </a:p>
        </p:txBody>
      </p:sp>
      <p:sp>
        <p:nvSpPr>
          <p:cNvPr id="2" name="Title 1"/>
          <p:cNvSpPr>
            <a:spLocks noGrp="1"/>
          </p:cNvSpPr>
          <p:nvPr>
            <p:ph type="title"/>
          </p:nvPr>
        </p:nvSpPr>
        <p:spPr/>
        <p:txBody>
          <a:bodyPr/>
          <a:lstStyle/>
          <a:p>
            <a:r>
              <a:rPr lang="en-US" dirty="0"/>
              <a:t>May the grace of our Lord Jesus Christ be with you all</a:t>
            </a:r>
          </a:p>
        </p:txBody>
      </p:sp>
    </p:spTree>
    <p:extLst>
      <p:ext uri="{BB962C8B-B14F-4D97-AF65-F5344CB8AC3E}">
        <p14:creationId xmlns:p14="http://schemas.microsoft.com/office/powerpoint/2010/main" val="1671108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near Neapolis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7" name="Picture 6" descr="A path with trees on the side of a river&#10;&#10;Description automatically generated">
            <a:extLst>
              <a:ext uri="{FF2B5EF4-FFF2-40B4-BE49-F238E27FC236}">
                <a16:creationId xmlns:a16="http://schemas.microsoft.com/office/drawing/2014/main" id="{DC2AEAD5-CDF5-1F43-8E03-277EB5E0F5F2}"/>
              </a:ext>
            </a:extLst>
          </p:cNvPr>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256339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with a view to Neapolis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9" name="Picture 8" descr="A tree with a mountain in the background&#10;&#10;Description automatically generated">
            <a:extLst>
              <a:ext uri="{FF2B5EF4-FFF2-40B4-BE49-F238E27FC236}">
                <a16:creationId xmlns:a16="http://schemas.microsoft.com/office/drawing/2014/main" id="{41FE7E6B-3317-5541-8E40-144F1D331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567950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Egnatia south of Philippi</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8" name="Picture 7" descr="A dirt path in a forest&#10;&#10;Description automatically generated">
            <a:extLst>
              <a:ext uri="{FF2B5EF4-FFF2-40B4-BE49-F238E27FC236}">
                <a16:creationId xmlns:a16="http://schemas.microsoft.com/office/drawing/2014/main" id="{EBF0B1FA-782A-6C4F-AC5C-D387BA4F55EE}"/>
              </a:ext>
            </a:extLst>
          </p:cNvPr>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619699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next to the forum at Philippi (from the east)</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6" name="Picture 5" descr="A path leading to a brick wall&#10;&#10;Description automatically generated">
            <a:extLst>
              <a:ext uri="{FF2B5EF4-FFF2-40B4-BE49-F238E27FC236}">
                <a16:creationId xmlns:a16="http://schemas.microsoft.com/office/drawing/2014/main" id="{87275DB9-AA60-3247-910E-524BD5D33B2B}"/>
              </a:ext>
            </a:extLst>
          </p:cNvPr>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63099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2278" y="255032"/>
            <a:ext cx="4119445" cy="648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022049A9-BB4B-410A-9A33-400E09339C3A}"/>
              </a:ext>
            </a:extLst>
          </p:cNvPr>
          <p:cNvSpPr>
            <a:spLocks noGrp="1"/>
          </p:cNvSpPr>
          <p:nvPr>
            <p:ph type="body" sz="quarter" idx="10"/>
          </p:nvPr>
        </p:nvSpPr>
        <p:spPr/>
        <p:txBody>
          <a:bodyPr/>
          <a:lstStyle/>
          <a:p>
            <a:r>
              <a:rPr lang="en-US" dirty="0"/>
              <a:t>Statuette of Nero, possibly from </a:t>
            </a:r>
            <a:r>
              <a:rPr lang="en-US" dirty="0" err="1"/>
              <a:t>Baylham</a:t>
            </a:r>
            <a:r>
              <a:rPr lang="en-US" dirty="0"/>
              <a:t> Mill, 1st century AD</a:t>
            </a:r>
          </a:p>
        </p:txBody>
      </p:sp>
      <p:sp>
        <p:nvSpPr>
          <p:cNvPr id="3" name="Text Placeholder 2">
            <a:extLst>
              <a:ext uri="{FF2B5EF4-FFF2-40B4-BE49-F238E27FC236}">
                <a16:creationId xmlns:a16="http://schemas.microsoft.com/office/drawing/2014/main" id="{3E279DB4-3D8C-475C-9BEA-4F171C42F30A}"/>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FA5BFA35-9125-4253-93C1-B6C10394834D}"/>
              </a:ext>
            </a:extLst>
          </p:cNvPr>
          <p:cNvSpPr>
            <a:spLocks noGrp="1"/>
          </p:cNvSpPr>
          <p:nvPr>
            <p:ph type="title"/>
          </p:nvPr>
        </p:nvSpPr>
        <p:spPr/>
        <p:txBody>
          <a:bodyPr/>
          <a:lstStyle/>
          <a:p>
            <a:r>
              <a:rPr lang="en-US" dirty="0"/>
              <a:t>Pray that we may be delivered from perverse and evil men, for not all have faith</a:t>
            </a:r>
          </a:p>
        </p:txBody>
      </p:sp>
    </p:spTree>
    <p:extLst>
      <p:ext uri="{BB962C8B-B14F-4D97-AF65-F5344CB8AC3E}">
        <p14:creationId xmlns:p14="http://schemas.microsoft.com/office/powerpoint/2010/main" val="604690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650133" y="169307"/>
            <a:ext cx="3843735" cy="6488668"/>
            <a:chOff x="2650133" y="169307"/>
            <a:chExt cx="3843735" cy="6488668"/>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0133" y="169307"/>
              <a:ext cx="3843735" cy="648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9450" y="3737310"/>
              <a:ext cx="1095374" cy="83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a:extLst>
              <a:ext uri="{FF2B5EF4-FFF2-40B4-BE49-F238E27FC236}">
                <a16:creationId xmlns:a16="http://schemas.microsoft.com/office/drawing/2014/main" id="{022049A9-BB4B-410A-9A33-400E09339C3A}"/>
              </a:ext>
            </a:extLst>
          </p:cNvPr>
          <p:cNvSpPr>
            <a:spLocks noGrp="1"/>
          </p:cNvSpPr>
          <p:nvPr>
            <p:ph type="body" sz="quarter" idx="10"/>
          </p:nvPr>
        </p:nvSpPr>
        <p:spPr/>
        <p:txBody>
          <a:bodyPr/>
          <a:lstStyle/>
          <a:p>
            <a:r>
              <a:rPr lang="en-US" dirty="0"/>
              <a:t>Actor playing a slave and thief, made in Boeotia, 4th century BC</a:t>
            </a:r>
          </a:p>
        </p:txBody>
      </p:sp>
      <p:sp>
        <p:nvSpPr>
          <p:cNvPr id="3" name="Text Placeholder 2">
            <a:extLst>
              <a:ext uri="{FF2B5EF4-FFF2-40B4-BE49-F238E27FC236}">
                <a16:creationId xmlns:a16="http://schemas.microsoft.com/office/drawing/2014/main" id="{3E279DB4-3D8C-475C-9BEA-4F171C42F30A}"/>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FA5BFA35-9125-4253-93C1-B6C10394834D}"/>
              </a:ext>
            </a:extLst>
          </p:cNvPr>
          <p:cNvSpPr>
            <a:spLocks noGrp="1"/>
          </p:cNvSpPr>
          <p:nvPr>
            <p:ph type="title"/>
          </p:nvPr>
        </p:nvSpPr>
        <p:spPr/>
        <p:txBody>
          <a:bodyPr/>
          <a:lstStyle/>
          <a:p>
            <a:r>
              <a:rPr lang="en-US" dirty="0"/>
              <a:t>Pray that we may be delivered from perverse and evil men, for not all have faith</a:t>
            </a:r>
          </a:p>
        </p:txBody>
      </p:sp>
    </p:spTree>
    <p:extLst>
      <p:ext uri="{BB962C8B-B14F-4D97-AF65-F5344CB8AC3E}">
        <p14:creationId xmlns:p14="http://schemas.microsoft.com/office/powerpoint/2010/main" val="3734545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23643F-C35B-40DB-B62D-8FB2A9882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Tree>
    <p:extLst>
      <p:ext uri="{BB962C8B-B14F-4D97-AF65-F5344CB8AC3E}">
        <p14:creationId xmlns:p14="http://schemas.microsoft.com/office/powerpoint/2010/main" val="1397058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F42EC4-84F5-43EE-AF9D-30358466B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
        <p:nvSpPr>
          <p:cNvPr id="21" name="Trapezoid 20"/>
          <p:cNvSpPr/>
          <p:nvPr/>
        </p:nvSpPr>
        <p:spPr>
          <a:xfrm>
            <a:off x="495300" y="3267902"/>
            <a:ext cx="7810500" cy="1327907"/>
          </a:xfrm>
          <a:custGeom>
            <a:avLst/>
            <a:gdLst>
              <a:gd name="connsiteX0" fmla="*/ 0 w 7848600"/>
              <a:gd name="connsiteY0" fmla="*/ 1219200 h 1219200"/>
              <a:gd name="connsiteX1" fmla="*/ 880945 w 7848600"/>
              <a:gd name="connsiteY1" fmla="*/ 0 h 1219200"/>
              <a:gd name="connsiteX2" fmla="*/ 6967655 w 7848600"/>
              <a:gd name="connsiteY2" fmla="*/ 0 h 1219200"/>
              <a:gd name="connsiteX3" fmla="*/ 7848600 w 7848600"/>
              <a:gd name="connsiteY3" fmla="*/ 1219200 h 1219200"/>
              <a:gd name="connsiteX4" fmla="*/ 0 w 7848600"/>
              <a:gd name="connsiteY4" fmla="*/ 1219200 h 1219200"/>
              <a:gd name="connsiteX0" fmla="*/ 0 w 7848600"/>
              <a:gd name="connsiteY0" fmla="*/ 1323975 h 1323975"/>
              <a:gd name="connsiteX1" fmla="*/ 1023820 w 7848600"/>
              <a:gd name="connsiteY1" fmla="*/ 0 h 1323975"/>
              <a:gd name="connsiteX2" fmla="*/ 6967655 w 7848600"/>
              <a:gd name="connsiteY2" fmla="*/ 104775 h 1323975"/>
              <a:gd name="connsiteX3" fmla="*/ 7848600 w 7848600"/>
              <a:gd name="connsiteY3" fmla="*/ 1323975 h 1323975"/>
              <a:gd name="connsiteX4" fmla="*/ 0 w 7848600"/>
              <a:gd name="connsiteY4" fmla="*/ 1323975 h 1323975"/>
              <a:gd name="connsiteX0" fmla="*/ 0 w 7810500"/>
              <a:gd name="connsiteY0" fmla="*/ 1219200 h 1323975"/>
              <a:gd name="connsiteX1" fmla="*/ 985720 w 7810500"/>
              <a:gd name="connsiteY1" fmla="*/ 0 h 1323975"/>
              <a:gd name="connsiteX2" fmla="*/ 6929555 w 7810500"/>
              <a:gd name="connsiteY2" fmla="*/ 104775 h 1323975"/>
              <a:gd name="connsiteX3" fmla="*/ 7810500 w 7810500"/>
              <a:gd name="connsiteY3" fmla="*/ 1323975 h 1323975"/>
              <a:gd name="connsiteX4" fmla="*/ 0 w 7810500"/>
              <a:gd name="connsiteY4" fmla="*/ 1219200 h 1323975"/>
              <a:gd name="connsiteX0" fmla="*/ 0 w 7810500"/>
              <a:gd name="connsiteY0" fmla="*/ 1219200 h 1327907"/>
              <a:gd name="connsiteX1" fmla="*/ 985720 w 7810500"/>
              <a:gd name="connsiteY1" fmla="*/ 0 h 1327907"/>
              <a:gd name="connsiteX2" fmla="*/ 6929555 w 7810500"/>
              <a:gd name="connsiteY2" fmla="*/ 104775 h 1327907"/>
              <a:gd name="connsiteX3" fmla="*/ 7810500 w 7810500"/>
              <a:gd name="connsiteY3" fmla="*/ 1323975 h 1327907"/>
              <a:gd name="connsiteX4" fmla="*/ 3619500 w 7810500"/>
              <a:gd name="connsiteY4" fmla="*/ 1323148 h 1327907"/>
              <a:gd name="connsiteX5" fmla="*/ 0 w 7810500"/>
              <a:gd name="connsiteY5" fmla="*/ 1219200 h 1327907"/>
              <a:gd name="connsiteX0" fmla="*/ 0 w 7810500"/>
              <a:gd name="connsiteY0" fmla="*/ 1219200 h 1327907"/>
              <a:gd name="connsiteX1" fmla="*/ 985720 w 7810500"/>
              <a:gd name="connsiteY1" fmla="*/ 0 h 1327907"/>
              <a:gd name="connsiteX2" fmla="*/ 6910505 w 7810500"/>
              <a:gd name="connsiteY2" fmla="*/ 47625 h 1327907"/>
              <a:gd name="connsiteX3" fmla="*/ 7810500 w 7810500"/>
              <a:gd name="connsiteY3" fmla="*/ 1323975 h 1327907"/>
              <a:gd name="connsiteX4" fmla="*/ 3619500 w 7810500"/>
              <a:gd name="connsiteY4" fmla="*/ 1323148 h 1327907"/>
              <a:gd name="connsiteX5" fmla="*/ 0 w 7810500"/>
              <a:gd name="connsiteY5" fmla="*/ 1219200 h 1327907"/>
              <a:gd name="connsiteX0" fmla="*/ 0 w 7810500"/>
              <a:gd name="connsiteY0" fmla="*/ 1219200 h 1327907"/>
              <a:gd name="connsiteX1" fmla="*/ 985720 w 7810500"/>
              <a:gd name="connsiteY1" fmla="*/ 0 h 1327907"/>
              <a:gd name="connsiteX2" fmla="*/ 6939080 w 7810500"/>
              <a:gd name="connsiteY2" fmla="*/ 95250 h 1327907"/>
              <a:gd name="connsiteX3" fmla="*/ 7810500 w 7810500"/>
              <a:gd name="connsiteY3" fmla="*/ 1323975 h 1327907"/>
              <a:gd name="connsiteX4" fmla="*/ 3619500 w 7810500"/>
              <a:gd name="connsiteY4" fmla="*/ 1323148 h 1327907"/>
              <a:gd name="connsiteX5" fmla="*/ 0 w 7810500"/>
              <a:gd name="connsiteY5" fmla="*/ 1219200 h 132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10500" h="1327907">
                <a:moveTo>
                  <a:pt x="0" y="1219200"/>
                </a:moveTo>
                <a:lnTo>
                  <a:pt x="985720" y="0"/>
                </a:lnTo>
                <a:lnTo>
                  <a:pt x="6939080" y="95250"/>
                </a:lnTo>
                <a:lnTo>
                  <a:pt x="7810500" y="1323975"/>
                </a:lnTo>
                <a:cubicBezTo>
                  <a:pt x="6413500" y="1307824"/>
                  <a:pt x="5016500" y="1339299"/>
                  <a:pt x="3619500" y="1323148"/>
                </a:cubicBezTo>
                <a:lnTo>
                  <a:pt x="0" y="1219200"/>
                </a:lnTo>
                <a:close/>
              </a:path>
            </a:pathLst>
          </a:cu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Text Box 16"/>
          <p:cNvSpPr txBox="1">
            <a:spLocks noChangeArrowheads="1"/>
          </p:cNvSpPr>
          <p:nvPr/>
        </p:nvSpPr>
        <p:spPr bwMode="auto">
          <a:xfrm>
            <a:off x="3581400" y="3525078"/>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forum</a:t>
            </a:r>
          </a:p>
        </p:txBody>
      </p:sp>
      <p:sp>
        <p:nvSpPr>
          <p:cNvPr id="24" name="Text Box 16"/>
          <p:cNvSpPr txBox="1">
            <a:spLocks noChangeArrowheads="1"/>
          </p:cNvSpPr>
          <p:nvPr/>
        </p:nvSpPr>
        <p:spPr bwMode="auto">
          <a:xfrm>
            <a:off x="7243051" y="5506278"/>
            <a:ext cx="197714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traditional prison</a:t>
            </a:r>
          </a:p>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of Paul</a:t>
            </a:r>
          </a:p>
        </p:txBody>
      </p:sp>
      <p:sp>
        <p:nvSpPr>
          <p:cNvPr id="28" name="Line 9"/>
          <p:cNvSpPr>
            <a:spLocks noChangeShapeType="1"/>
          </p:cNvSpPr>
          <p:nvPr/>
        </p:nvSpPr>
        <p:spPr bwMode="auto">
          <a:xfrm flipV="1">
            <a:off x="8686800" y="4972878"/>
            <a:ext cx="152400" cy="609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9" name="Text Box 16"/>
          <p:cNvSpPr txBox="1">
            <a:spLocks noChangeArrowheads="1"/>
          </p:cNvSpPr>
          <p:nvPr/>
        </p:nvSpPr>
        <p:spPr bwMode="auto">
          <a:xfrm>
            <a:off x="1371074" y="1989412"/>
            <a:ext cx="1277401" cy="646331"/>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road</a:t>
            </a:r>
          </a:p>
        </p:txBody>
      </p:sp>
      <p:sp>
        <p:nvSpPr>
          <p:cNvPr id="30" name="Line 9"/>
          <p:cNvSpPr>
            <a:spLocks noChangeShapeType="1"/>
          </p:cNvSpPr>
          <p:nvPr/>
        </p:nvSpPr>
        <p:spPr bwMode="auto">
          <a:xfrm>
            <a:off x="2085972" y="2657475"/>
            <a:ext cx="200027"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8" name="Text Box 16"/>
          <p:cNvSpPr txBox="1">
            <a:spLocks noChangeArrowheads="1"/>
          </p:cNvSpPr>
          <p:nvPr/>
        </p:nvSpPr>
        <p:spPr bwMode="auto">
          <a:xfrm>
            <a:off x="3021855" y="1771229"/>
            <a:ext cx="1277401" cy="646331"/>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agora</a:t>
            </a:r>
          </a:p>
        </p:txBody>
      </p:sp>
      <p:sp>
        <p:nvSpPr>
          <p:cNvPr id="31" name="Line 9"/>
          <p:cNvSpPr>
            <a:spLocks noChangeShapeType="1"/>
          </p:cNvSpPr>
          <p:nvPr/>
        </p:nvSpPr>
        <p:spPr bwMode="auto">
          <a:xfrm>
            <a:off x="3736754" y="2439292"/>
            <a:ext cx="0"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2" name="Text Box 16"/>
          <p:cNvSpPr txBox="1">
            <a:spLocks noChangeArrowheads="1"/>
          </p:cNvSpPr>
          <p:nvPr/>
        </p:nvSpPr>
        <p:spPr bwMode="auto">
          <a:xfrm>
            <a:off x="2977227" y="4763268"/>
            <a:ext cx="264405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i="1" dirty="0">
                <a:solidFill>
                  <a:srgbClr val="FFFF00"/>
                </a:solidFill>
                <a:effectLst>
                  <a:glow rad="76200">
                    <a:srgbClr val="000000">
                      <a:alpha val="60000"/>
                    </a:srgbClr>
                  </a:glow>
                </a:effectLst>
                <a:cs typeface="Calibri" pitchFamily="34" charset="0"/>
              </a:rPr>
              <a:t>route of the Via </a:t>
            </a:r>
            <a:r>
              <a:rPr lang="en-US" sz="2000" i="1" dirty="0" err="1">
                <a:solidFill>
                  <a:srgbClr val="FFFF00"/>
                </a:solidFill>
                <a:effectLst>
                  <a:glow rad="76200">
                    <a:srgbClr val="000000">
                      <a:alpha val="60000"/>
                    </a:srgbClr>
                  </a:glow>
                </a:effectLst>
                <a:cs typeface="Calibri" pitchFamily="34" charset="0"/>
              </a:rPr>
              <a:t>Egnatia</a:t>
            </a:r>
            <a:endParaRPr lang="en-US" sz="2000" i="1" dirty="0">
              <a:solidFill>
                <a:srgbClr val="FFFF00"/>
              </a:solidFill>
              <a:effectLst>
                <a:glow rad="76200">
                  <a:srgbClr val="000000">
                    <a:alpha val="60000"/>
                  </a:srgbClr>
                </a:glow>
              </a:effectLst>
              <a:cs typeface="Calibri" pitchFamily="34" charset="0"/>
            </a:endParaRPr>
          </a:p>
        </p:txBody>
      </p:sp>
      <p:sp>
        <p:nvSpPr>
          <p:cNvPr id="33" name="Line 9"/>
          <p:cNvSpPr>
            <a:spLocks noChangeShapeType="1"/>
          </p:cNvSpPr>
          <p:nvPr/>
        </p:nvSpPr>
        <p:spPr bwMode="auto">
          <a:xfrm flipH="1" flipV="1">
            <a:off x="2009773" y="4763268"/>
            <a:ext cx="967452" cy="209609"/>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4" name="Line 9"/>
          <p:cNvSpPr>
            <a:spLocks noChangeShapeType="1"/>
          </p:cNvSpPr>
          <p:nvPr/>
        </p:nvSpPr>
        <p:spPr bwMode="auto">
          <a:xfrm flipV="1">
            <a:off x="5621284" y="4753714"/>
            <a:ext cx="1023275" cy="209609"/>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7294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81C20D-6ECD-3743-9046-3EF04045F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550" y="0"/>
            <a:ext cx="5676900" cy="6858000"/>
          </a:xfrm>
          <a:prstGeom prst="rect">
            <a:avLst/>
          </a:prstGeom>
        </p:spPr>
      </p:pic>
      <p:sp>
        <p:nvSpPr>
          <p:cNvPr id="3" name="Text Placeholder 2"/>
          <p:cNvSpPr>
            <a:spLocks noGrp="1"/>
          </p:cNvSpPr>
          <p:nvPr>
            <p:ph type="body" sz="quarter" idx="10"/>
          </p:nvPr>
        </p:nvSpPr>
        <p:spPr/>
        <p:txBody>
          <a:bodyPr/>
          <a:lstStyle/>
          <a:p>
            <a:r>
              <a:rPr lang="en-US" dirty="0"/>
              <a:t>Sarcophagus frieze depicting a woman in prayer, circa AD 300</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Brothers, pray for us</a:t>
            </a:r>
          </a:p>
        </p:txBody>
      </p:sp>
    </p:spTree>
    <p:extLst>
      <p:ext uri="{BB962C8B-B14F-4D97-AF65-F5344CB8AC3E}">
        <p14:creationId xmlns:p14="http://schemas.microsoft.com/office/powerpoint/2010/main" val="3251456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4FFC790-7B07-404D-A90B-4D68C9775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Possible locations for the judgment of Paul at Philippi</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
        <p:nvSpPr>
          <p:cNvPr id="22" name="Text Box 16"/>
          <p:cNvSpPr txBox="1">
            <a:spLocks noChangeArrowheads="1"/>
          </p:cNvSpPr>
          <p:nvPr/>
        </p:nvSpPr>
        <p:spPr bwMode="auto">
          <a:xfrm>
            <a:off x="3581400" y="3525078"/>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forum</a:t>
            </a:r>
          </a:p>
        </p:txBody>
      </p:sp>
      <p:sp>
        <p:nvSpPr>
          <p:cNvPr id="23" name="Text Box 16"/>
          <p:cNvSpPr txBox="1">
            <a:spLocks noChangeArrowheads="1"/>
          </p:cNvSpPr>
          <p:nvPr/>
        </p:nvSpPr>
        <p:spPr bwMode="auto">
          <a:xfrm>
            <a:off x="4724400" y="3829878"/>
            <a:ext cx="77477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bema</a:t>
            </a:r>
          </a:p>
        </p:txBody>
      </p:sp>
      <p:sp>
        <p:nvSpPr>
          <p:cNvPr id="26" name="Line 9"/>
          <p:cNvSpPr>
            <a:spLocks noChangeShapeType="1"/>
          </p:cNvSpPr>
          <p:nvPr/>
        </p:nvSpPr>
        <p:spPr bwMode="auto">
          <a:xfrm flipH="1">
            <a:off x="4572000" y="4134678"/>
            <a:ext cx="228600" cy="228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Freeform 4"/>
          <p:cNvSpPr/>
          <p:nvPr/>
        </p:nvSpPr>
        <p:spPr>
          <a:xfrm>
            <a:off x="4019550" y="4405313"/>
            <a:ext cx="981075" cy="161925"/>
          </a:xfrm>
          <a:custGeom>
            <a:avLst/>
            <a:gdLst>
              <a:gd name="connsiteX0" fmla="*/ 981075 w 981075"/>
              <a:gd name="connsiteY0" fmla="*/ 152400 h 161925"/>
              <a:gd name="connsiteX1" fmla="*/ 100013 w 981075"/>
              <a:gd name="connsiteY1" fmla="*/ 161925 h 161925"/>
              <a:gd name="connsiteX2" fmla="*/ 0 w 981075"/>
              <a:gd name="connsiteY2" fmla="*/ 0 h 161925"/>
              <a:gd name="connsiteX3" fmla="*/ 123825 w 981075"/>
              <a:gd name="connsiteY3" fmla="*/ 14287 h 161925"/>
              <a:gd name="connsiteX4" fmla="*/ 123825 w 981075"/>
              <a:gd name="connsiteY4" fmla="*/ 14287 h 161925"/>
              <a:gd name="connsiteX5" fmla="*/ 219075 w 981075"/>
              <a:gd name="connsiteY5" fmla="*/ 19050 h 161925"/>
              <a:gd name="connsiteX6" fmla="*/ 414338 w 981075"/>
              <a:gd name="connsiteY6" fmla="*/ 23812 h 161925"/>
              <a:gd name="connsiteX7" fmla="*/ 966788 w 981075"/>
              <a:gd name="connsiteY7" fmla="*/ 23812 h 161925"/>
              <a:gd name="connsiteX8" fmla="*/ 981075 w 981075"/>
              <a:gd name="connsiteY8" fmla="*/ 15240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075" h="161925">
                <a:moveTo>
                  <a:pt x="981075" y="152400"/>
                </a:moveTo>
                <a:lnTo>
                  <a:pt x="100013" y="161925"/>
                </a:lnTo>
                <a:lnTo>
                  <a:pt x="0" y="0"/>
                </a:lnTo>
                <a:lnTo>
                  <a:pt x="123825" y="14287"/>
                </a:lnTo>
                <a:lnTo>
                  <a:pt x="123825" y="14287"/>
                </a:lnTo>
                <a:lnTo>
                  <a:pt x="219075" y="19050"/>
                </a:lnTo>
                <a:lnTo>
                  <a:pt x="414338" y="23812"/>
                </a:lnTo>
                <a:lnTo>
                  <a:pt x="966788" y="23812"/>
                </a:lnTo>
                <a:lnTo>
                  <a:pt x="981075" y="152400"/>
                </a:lnTo>
                <a:close/>
              </a:path>
            </a:pathLst>
          </a:cu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690938" y="4438650"/>
            <a:ext cx="147637" cy="123825"/>
          </a:xfrm>
          <a:custGeom>
            <a:avLst/>
            <a:gdLst>
              <a:gd name="connsiteX0" fmla="*/ 133350 w 147637"/>
              <a:gd name="connsiteY0" fmla="*/ 123825 h 123825"/>
              <a:gd name="connsiteX1" fmla="*/ 0 w 147637"/>
              <a:gd name="connsiteY1" fmla="*/ 119063 h 123825"/>
              <a:gd name="connsiteX2" fmla="*/ 0 w 147637"/>
              <a:gd name="connsiteY2" fmla="*/ 23813 h 123825"/>
              <a:gd name="connsiteX3" fmla="*/ 71437 w 147637"/>
              <a:gd name="connsiteY3" fmla="*/ 19050 h 123825"/>
              <a:gd name="connsiteX4" fmla="*/ 147637 w 147637"/>
              <a:gd name="connsiteY4" fmla="*/ 0 h 123825"/>
              <a:gd name="connsiteX5" fmla="*/ 133350 w 147637"/>
              <a:gd name="connsiteY5"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23825">
                <a:moveTo>
                  <a:pt x="133350" y="123825"/>
                </a:moveTo>
                <a:lnTo>
                  <a:pt x="0" y="119063"/>
                </a:lnTo>
                <a:lnTo>
                  <a:pt x="0" y="23813"/>
                </a:lnTo>
                <a:lnTo>
                  <a:pt x="71437" y="19050"/>
                </a:lnTo>
                <a:lnTo>
                  <a:pt x="147637" y="0"/>
                </a:lnTo>
                <a:lnTo>
                  <a:pt x="133350" y="123825"/>
                </a:lnTo>
                <a:close/>
              </a:path>
            </a:pathLst>
          </a:cu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8129588" y="4143376"/>
            <a:ext cx="1019173" cy="397669"/>
          </a:xfrm>
          <a:custGeom>
            <a:avLst/>
            <a:gdLst>
              <a:gd name="connsiteX0" fmla="*/ 681037 w 1014412"/>
              <a:gd name="connsiteY0" fmla="*/ 80962 h 409575"/>
              <a:gd name="connsiteX1" fmla="*/ 514350 w 1014412"/>
              <a:gd name="connsiteY1" fmla="*/ 100012 h 409575"/>
              <a:gd name="connsiteX2" fmla="*/ 395287 w 1014412"/>
              <a:gd name="connsiteY2" fmla="*/ 104775 h 409575"/>
              <a:gd name="connsiteX3" fmla="*/ 338137 w 1014412"/>
              <a:gd name="connsiteY3" fmla="*/ 109537 h 409575"/>
              <a:gd name="connsiteX4" fmla="*/ 323850 w 1014412"/>
              <a:gd name="connsiteY4" fmla="*/ 76200 h 409575"/>
              <a:gd name="connsiteX5" fmla="*/ 200025 w 1014412"/>
              <a:gd name="connsiteY5" fmla="*/ 80962 h 409575"/>
              <a:gd name="connsiteX6" fmla="*/ 166687 w 1014412"/>
              <a:gd name="connsiteY6" fmla="*/ 161925 h 409575"/>
              <a:gd name="connsiteX7" fmla="*/ 0 w 1014412"/>
              <a:gd name="connsiteY7" fmla="*/ 157162 h 409575"/>
              <a:gd name="connsiteX8" fmla="*/ 171450 w 1014412"/>
              <a:gd name="connsiteY8" fmla="*/ 400050 h 409575"/>
              <a:gd name="connsiteX9" fmla="*/ 1014412 w 1014412"/>
              <a:gd name="connsiteY9" fmla="*/ 409575 h 409575"/>
              <a:gd name="connsiteX10" fmla="*/ 1009650 w 1014412"/>
              <a:gd name="connsiteY10" fmla="*/ 0 h 409575"/>
              <a:gd name="connsiteX11" fmla="*/ 862012 w 1014412"/>
              <a:gd name="connsiteY11" fmla="*/ 14287 h 409575"/>
              <a:gd name="connsiteX12" fmla="*/ 700087 w 1014412"/>
              <a:gd name="connsiteY12" fmla="*/ 23812 h 409575"/>
              <a:gd name="connsiteX13" fmla="*/ 681037 w 1014412"/>
              <a:gd name="connsiteY13" fmla="*/ 80962 h 409575"/>
              <a:gd name="connsiteX0" fmla="*/ 681037 w 1017082"/>
              <a:gd name="connsiteY0" fmla="*/ 76199 h 404812"/>
              <a:gd name="connsiteX1" fmla="*/ 514350 w 1017082"/>
              <a:gd name="connsiteY1" fmla="*/ 95249 h 404812"/>
              <a:gd name="connsiteX2" fmla="*/ 395287 w 1017082"/>
              <a:gd name="connsiteY2" fmla="*/ 100012 h 404812"/>
              <a:gd name="connsiteX3" fmla="*/ 338137 w 1017082"/>
              <a:gd name="connsiteY3" fmla="*/ 104774 h 404812"/>
              <a:gd name="connsiteX4" fmla="*/ 323850 w 1017082"/>
              <a:gd name="connsiteY4" fmla="*/ 71437 h 404812"/>
              <a:gd name="connsiteX5" fmla="*/ 200025 w 1017082"/>
              <a:gd name="connsiteY5" fmla="*/ 76199 h 404812"/>
              <a:gd name="connsiteX6" fmla="*/ 166687 w 1017082"/>
              <a:gd name="connsiteY6" fmla="*/ 157162 h 404812"/>
              <a:gd name="connsiteX7" fmla="*/ 0 w 1017082"/>
              <a:gd name="connsiteY7" fmla="*/ 152399 h 404812"/>
              <a:gd name="connsiteX8" fmla="*/ 171450 w 1017082"/>
              <a:gd name="connsiteY8" fmla="*/ 395287 h 404812"/>
              <a:gd name="connsiteX9" fmla="*/ 1014412 w 1017082"/>
              <a:gd name="connsiteY9" fmla="*/ 404812 h 404812"/>
              <a:gd name="connsiteX10" fmla="*/ 1016794 w 1017082"/>
              <a:gd name="connsiteY10" fmla="*/ 0 h 404812"/>
              <a:gd name="connsiteX11" fmla="*/ 862012 w 1017082"/>
              <a:gd name="connsiteY11" fmla="*/ 9524 h 404812"/>
              <a:gd name="connsiteX12" fmla="*/ 700087 w 1017082"/>
              <a:gd name="connsiteY12" fmla="*/ 19049 h 404812"/>
              <a:gd name="connsiteX13" fmla="*/ 681037 w 1017082"/>
              <a:gd name="connsiteY13" fmla="*/ 76199 h 404812"/>
              <a:gd name="connsiteX0" fmla="*/ 681037 w 1021555"/>
              <a:gd name="connsiteY0" fmla="*/ 76199 h 404812"/>
              <a:gd name="connsiteX1" fmla="*/ 514350 w 1021555"/>
              <a:gd name="connsiteY1" fmla="*/ 95249 h 404812"/>
              <a:gd name="connsiteX2" fmla="*/ 395287 w 1021555"/>
              <a:gd name="connsiteY2" fmla="*/ 100012 h 404812"/>
              <a:gd name="connsiteX3" fmla="*/ 338137 w 1021555"/>
              <a:gd name="connsiteY3" fmla="*/ 104774 h 404812"/>
              <a:gd name="connsiteX4" fmla="*/ 323850 w 1021555"/>
              <a:gd name="connsiteY4" fmla="*/ 71437 h 404812"/>
              <a:gd name="connsiteX5" fmla="*/ 200025 w 1021555"/>
              <a:gd name="connsiteY5" fmla="*/ 76199 h 404812"/>
              <a:gd name="connsiteX6" fmla="*/ 166687 w 1021555"/>
              <a:gd name="connsiteY6" fmla="*/ 157162 h 404812"/>
              <a:gd name="connsiteX7" fmla="*/ 0 w 1021555"/>
              <a:gd name="connsiteY7" fmla="*/ 152399 h 404812"/>
              <a:gd name="connsiteX8" fmla="*/ 171450 w 1021555"/>
              <a:gd name="connsiteY8" fmla="*/ 395287 h 404812"/>
              <a:gd name="connsiteX9" fmla="*/ 1021555 w 1021555"/>
              <a:gd name="connsiteY9" fmla="*/ 404812 h 404812"/>
              <a:gd name="connsiteX10" fmla="*/ 1016794 w 1021555"/>
              <a:gd name="connsiteY10" fmla="*/ 0 h 404812"/>
              <a:gd name="connsiteX11" fmla="*/ 862012 w 1021555"/>
              <a:gd name="connsiteY11" fmla="*/ 9524 h 404812"/>
              <a:gd name="connsiteX12" fmla="*/ 700087 w 1021555"/>
              <a:gd name="connsiteY12" fmla="*/ 19049 h 404812"/>
              <a:gd name="connsiteX13" fmla="*/ 681037 w 1021555"/>
              <a:gd name="connsiteY13" fmla="*/ 76199 h 404812"/>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2385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3813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395287 w 1019173"/>
              <a:gd name="connsiteY2" fmla="*/ 100012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1435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7150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 name="connsiteX0" fmla="*/ 681037 w 1019173"/>
              <a:gd name="connsiteY0" fmla="*/ 76199 h 397669"/>
              <a:gd name="connsiteX1" fmla="*/ 571500 w 1019173"/>
              <a:gd name="connsiteY1" fmla="*/ 95249 h 397669"/>
              <a:gd name="connsiteX2" fmla="*/ 402431 w 1019173"/>
              <a:gd name="connsiteY2" fmla="*/ 109537 h 397669"/>
              <a:gd name="connsiteX3" fmla="*/ 357187 w 1019173"/>
              <a:gd name="connsiteY3" fmla="*/ 104774 h 397669"/>
              <a:gd name="connsiteX4" fmla="*/ 342900 w 1019173"/>
              <a:gd name="connsiteY4" fmla="*/ 71437 h 397669"/>
              <a:gd name="connsiteX5" fmla="*/ 200025 w 1019173"/>
              <a:gd name="connsiteY5" fmla="*/ 76199 h 397669"/>
              <a:gd name="connsiteX6" fmla="*/ 166687 w 1019173"/>
              <a:gd name="connsiteY6" fmla="*/ 157162 h 397669"/>
              <a:gd name="connsiteX7" fmla="*/ 0 w 1019173"/>
              <a:gd name="connsiteY7" fmla="*/ 152399 h 397669"/>
              <a:gd name="connsiteX8" fmla="*/ 171450 w 1019173"/>
              <a:gd name="connsiteY8" fmla="*/ 395287 h 397669"/>
              <a:gd name="connsiteX9" fmla="*/ 1019173 w 1019173"/>
              <a:gd name="connsiteY9" fmla="*/ 397669 h 397669"/>
              <a:gd name="connsiteX10" fmla="*/ 1016794 w 1019173"/>
              <a:gd name="connsiteY10" fmla="*/ 0 h 397669"/>
              <a:gd name="connsiteX11" fmla="*/ 862012 w 1019173"/>
              <a:gd name="connsiteY11" fmla="*/ 9524 h 397669"/>
              <a:gd name="connsiteX12" fmla="*/ 700087 w 1019173"/>
              <a:gd name="connsiteY12" fmla="*/ 19049 h 397669"/>
              <a:gd name="connsiteX13" fmla="*/ 681037 w 1019173"/>
              <a:gd name="connsiteY13" fmla="*/ 76199 h 39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9173" h="397669">
                <a:moveTo>
                  <a:pt x="681037" y="76199"/>
                </a:moveTo>
                <a:cubicBezTo>
                  <a:pt x="615950" y="65880"/>
                  <a:pt x="608012" y="88899"/>
                  <a:pt x="571500" y="95249"/>
                </a:cubicBezTo>
                <a:lnTo>
                  <a:pt x="402431" y="109537"/>
                </a:lnTo>
                <a:lnTo>
                  <a:pt x="357187" y="104774"/>
                </a:lnTo>
                <a:lnTo>
                  <a:pt x="342900" y="71437"/>
                </a:lnTo>
                <a:cubicBezTo>
                  <a:pt x="311150" y="96837"/>
                  <a:pt x="217487" y="29369"/>
                  <a:pt x="200025" y="76199"/>
                </a:cubicBezTo>
                <a:lnTo>
                  <a:pt x="166687" y="157162"/>
                </a:lnTo>
                <a:lnTo>
                  <a:pt x="0" y="152399"/>
                </a:lnTo>
                <a:lnTo>
                  <a:pt x="171450" y="395287"/>
                </a:lnTo>
                <a:lnTo>
                  <a:pt x="1019173" y="397669"/>
                </a:lnTo>
                <a:cubicBezTo>
                  <a:pt x="1017586" y="261144"/>
                  <a:pt x="1018381" y="136525"/>
                  <a:pt x="1016794" y="0"/>
                </a:cubicBezTo>
                <a:lnTo>
                  <a:pt x="862012" y="9524"/>
                </a:lnTo>
                <a:lnTo>
                  <a:pt x="700087" y="19049"/>
                </a:lnTo>
                <a:lnTo>
                  <a:pt x="681037" y="76199"/>
                </a:lnTo>
                <a:close/>
              </a:path>
            </a:pathLst>
          </a:cu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648575" y="3162300"/>
            <a:ext cx="1262062" cy="300037"/>
          </a:xfrm>
          <a:custGeom>
            <a:avLst/>
            <a:gdLst>
              <a:gd name="connsiteX0" fmla="*/ 0 w 1252537"/>
              <a:gd name="connsiteY0" fmla="*/ 4763 h 285750"/>
              <a:gd name="connsiteX1" fmla="*/ 0 w 1252537"/>
              <a:gd name="connsiteY1" fmla="*/ 80963 h 285750"/>
              <a:gd name="connsiteX2" fmla="*/ 52387 w 1252537"/>
              <a:gd name="connsiteY2" fmla="*/ 133350 h 285750"/>
              <a:gd name="connsiteX3" fmla="*/ 100012 w 1252537"/>
              <a:gd name="connsiteY3" fmla="*/ 133350 h 285750"/>
              <a:gd name="connsiteX4" fmla="*/ 195262 w 1252537"/>
              <a:gd name="connsiteY4" fmla="*/ 276225 h 285750"/>
              <a:gd name="connsiteX5" fmla="*/ 690562 w 1252537"/>
              <a:gd name="connsiteY5" fmla="*/ 276225 h 285750"/>
              <a:gd name="connsiteX6" fmla="*/ 690562 w 1252537"/>
              <a:gd name="connsiteY6" fmla="*/ 219075 h 285750"/>
              <a:gd name="connsiteX7" fmla="*/ 742950 w 1252537"/>
              <a:gd name="connsiteY7" fmla="*/ 233363 h 285750"/>
              <a:gd name="connsiteX8" fmla="*/ 752475 w 1252537"/>
              <a:gd name="connsiteY8" fmla="*/ 252413 h 285750"/>
              <a:gd name="connsiteX9" fmla="*/ 919162 w 1252537"/>
              <a:gd name="connsiteY9" fmla="*/ 280988 h 285750"/>
              <a:gd name="connsiteX10" fmla="*/ 1252537 w 1252537"/>
              <a:gd name="connsiteY10" fmla="*/ 285750 h 285750"/>
              <a:gd name="connsiteX11" fmla="*/ 1166812 w 1252537"/>
              <a:gd name="connsiteY11" fmla="*/ 200025 h 285750"/>
              <a:gd name="connsiteX12" fmla="*/ 1171575 w 1252537"/>
              <a:gd name="connsiteY12" fmla="*/ 157163 h 285750"/>
              <a:gd name="connsiteX13" fmla="*/ 1052512 w 1252537"/>
              <a:gd name="connsiteY13" fmla="*/ 95250 h 285750"/>
              <a:gd name="connsiteX14" fmla="*/ 957262 w 1252537"/>
              <a:gd name="connsiteY14" fmla="*/ 61913 h 285750"/>
              <a:gd name="connsiteX15" fmla="*/ 881062 w 1252537"/>
              <a:gd name="connsiteY15" fmla="*/ 38100 h 285750"/>
              <a:gd name="connsiteX16" fmla="*/ 738187 w 1252537"/>
              <a:gd name="connsiteY16" fmla="*/ 19050 h 285750"/>
              <a:gd name="connsiteX17" fmla="*/ 714375 w 1252537"/>
              <a:gd name="connsiteY17" fmla="*/ 4763 h 285750"/>
              <a:gd name="connsiteX18" fmla="*/ 581025 w 1252537"/>
              <a:gd name="connsiteY18" fmla="*/ 0 h 285750"/>
              <a:gd name="connsiteX19" fmla="*/ 323850 w 1252537"/>
              <a:gd name="connsiteY19" fmla="*/ 28575 h 285750"/>
              <a:gd name="connsiteX20" fmla="*/ 300037 w 1252537"/>
              <a:gd name="connsiteY20" fmla="*/ 57150 h 285750"/>
              <a:gd name="connsiteX21" fmla="*/ 204787 w 1252537"/>
              <a:gd name="connsiteY21" fmla="*/ 42863 h 285750"/>
              <a:gd name="connsiteX22" fmla="*/ 185737 w 1252537"/>
              <a:gd name="connsiteY22" fmla="*/ 14288 h 285750"/>
              <a:gd name="connsiteX23" fmla="*/ 0 w 1252537"/>
              <a:gd name="connsiteY23" fmla="*/ 4763 h 285750"/>
              <a:gd name="connsiteX0" fmla="*/ 0 w 1252537"/>
              <a:gd name="connsiteY0" fmla="*/ 4763 h 285750"/>
              <a:gd name="connsiteX1" fmla="*/ 0 w 1252537"/>
              <a:gd name="connsiteY1" fmla="*/ 80963 h 285750"/>
              <a:gd name="connsiteX2" fmla="*/ 52387 w 1252537"/>
              <a:gd name="connsiteY2" fmla="*/ 133350 h 285750"/>
              <a:gd name="connsiteX3" fmla="*/ 100012 w 1252537"/>
              <a:gd name="connsiteY3" fmla="*/ 145256 h 285750"/>
              <a:gd name="connsiteX4" fmla="*/ 195262 w 1252537"/>
              <a:gd name="connsiteY4" fmla="*/ 276225 h 285750"/>
              <a:gd name="connsiteX5" fmla="*/ 690562 w 1252537"/>
              <a:gd name="connsiteY5" fmla="*/ 276225 h 285750"/>
              <a:gd name="connsiteX6" fmla="*/ 690562 w 1252537"/>
              <a:gd name="connsiteY6" fmla="*/ 219075 h 285750"/>
              <a:gd name="connsiteX7" fmla="*/ 742950 w 1252537"/>
              <a:gd name="connsiteY7" fmla="*/ 233363 h 285750"/>
              <a:gd name="connsiteX8" fmla="*/ 752475 w 1252537"/>
              <a:gd name="connsiteY8" fmla="*/ 252413 h 285750"/>
              <a:gd name="connsiteX9" fmla="*/ 919162 w 1252537"/>
              <a:gd name="connsiteY9" fmla="*/ 280988 h 285750"/>
              <a:gd name="connsiteX10" fmla="*/ 1252537 w 1252537"/>
              <a:gd name="connsiteY10" fmla="*/ 285750 h 285750"/>
              <a:gd name="connsiteX11" fmla="*/ 1166812 w 1252537"/>
              <a:gd name="connsiteY11" fmla="*/ 200025 h 285750"/>
              <a:gd name="connsiteX12" fmla="*/ 1171575 w 1252537"/>
              <a:gd name="connsiteY12" fmla="*/ 157163 h 285750"/>
              <a:gd name="connsiteX13" fmla="*/ 1052512 w 1252537"/>
              <a:gd name="connsiteY13" fmla="*/ 95250 h 285750"/>
              <a:gd name="connsiteX14" fmla="*/ 957262 w 1252537"/>
              <a:gd name="connsiteY14" fmla="*/ 61913 h 285750"/>
              <a:gd name="connsiteX15" fmla="*/ 881062 w 1252537"/>
              <a:gd name="connsiteY15" fmla="*/ 38100 h 285750"/>
              <a:gd name="connsiteX16" fmla="*/ 738187 w 1252537"/>
              <a:gd name="connsiteY16" fmla="*/ 19050 h 285750"/>
              <a:gd name="connsiteX17" fmla="*/ 714375 w 1252537"/>
              <a:gd name="connsiteY17" fmla="*/ 4763 h 285750"/>
              <a:gd name="connsiteX18" fmla="*/ 581025 w 1252537"/>
              <a:gd name="connsiteY18" fmla="*/ 0 h 285750"/>
              <a:gd name="connsiteX19" fmla="*/ 323850 w 1252537"/>
              <a:gd name="connsiteY19" fmla="*/ 28575 h 285750"/>
              <a:gd name="connsiteX20" fmla="*/ 300037 w 1252537"/>
              <a:gd name="connsiteY20" fmla="*/ 57150 h 285750"/>
              <a:gd name="connsiteX21" fmla="*/ 204787 w 1252537"/>
              <a:gd name="connsiteY21" fmla="*/ 42863 h 285750"/>
              <a:gd name="connsiteX22" fmla="*/ 185737 w 1252537"/>
              <a:gd name="connsiteY22" fmla="*/ 14288 h 285750"/>
              <a:gd name="connsiteX23" fmla="*/ 0 w 1252537"/>
              <a:gd name="connsiteY23" fmla="*/ 4763 h 285750"/>
              <a:gd name="connsiteX0" fmla="*/ 14288 w 1266825"/>
              <a:gd name="connsiteY0" fmla="*/ 4763 h 285750"/>
              <a:gd name="connsiteX1" fmla="*/ 0 w 1266825"/>
              <a:gd name="connsiteY1" fmla="*/ 78581 h 285750"/>
              <a:gd name="connsiteX2" fmla="*/ 66675 w 1266825"/>
              <a:gd name="connsiteY2" fmla="*/ 133350 h 285750"/>
              <a:gd name="connsiteX3" fmla="*/ 114300 w 1266825"/>
              <a:gd name="connsiteY3" fmla="*/ 145256 h 285750"/>
              <a:gd name="connsiteX4" fmla="*/ 209550 w 1266825"/>
              <a:gd name="connsiteY4" fmla="*/ 276225 h 285750"/>
              <a:gd name="connsiteX5" fmla="*/ 704850 w 1266825"/>
              <a:gd name="connsiteY5" fmla="*/ 276225 h 285750"/>
              <a:gd name="connsiteX6" fmla="*/ 704850 w 1266825"/>
              <a:gd name="connsiteY6" fmla="*/ 219075 h 285750"/>
              <a:gd name="connsiteX7" fmla="*/ 757238 w 1266825"/>
              <a:gd name="connsiteY7" fmla="*/ 233363 h 285750"/>
              <a:gd name="connsiteX8" fmla="*/ 766763 w 1266825"/>
              <a:gd name="connsiteY8" fmla="*/ 252413 h 285750"/>
              <a:gd name="connsiteX9" fmla="*/ 933450 w 1266825"/>
              <a:gd name="connsiteY9" fmla="*/ 280988 h 285750"/>
              <a:gd name="connsiteX10" fmla="*/ 1266825 w 1266825"/>
              <a:gd name="connsiteY10" fmla="*/ 285750 h 285750"/>
              <a:gd name="connsiteX11" fmla="*/ 1181100 w 1266825"/>
              <a:gd name="connsiteY11" fmla="*/ 200025 h 285750"/>
              <a:gd name="connsiteX12" fmla="*/ 1185863 w 1266825"/>
              <a:gd name="connsiteY12" fmla="*/ 157163 h 285750"/>
              <a:gd name="connsiteX13" fmla="*/ 1066800 w 1266825"/>
              <a:gd name="connsiteY13" fmla="*/ 95250 h 285750"/>
              <a:gd name="connsiteX14" fmla="*/ 971550 w 1266825"/>
              <a:gd name="connsiteY14" fmla="*/ 61913 h 285750"/>
              <a:gd name="connsiteX15" fmla="*/ 895350 w 1266825"/>
              <a:gd name="connsiteY15" fmla="*/ 38100 h 285750"/>
              <a:gd name="connsiteX16" fmla="*/ 752475 w 1266825"/>
              <a:gd name="connsiteY16" fmla="*/ 19050 h 285750"/>
              <a:gd name="connsiteX17" fmla="*/ 728663 w 1266825"/>
              <a:gd name="connsiteY17" fmla="*/ 4763 h 285750"/>
              <a:gd name="connsiteX18" fmla="*/ 595313 w 1266825"/>
              <a:gd name="connsiteY18" fmla="*/ 0 h 285750"/>
              <a:gd name="connsiteX19" fmla="*/ 338138 w 1266825"/>
              <a:gd name="connsiteY19" fmla="*/ 28575 h 285750"/>
              <a:gd name="connsiteX20" fmla="*/ 314325 w 1266825"/>
              <a:gd name="connsiteY20" fmla="*/ 57150 h 285750"/>
              <a:gd name="connsiteX21" fmla="*/ 219075 w 1266825"/>
              <a:gd name="connsiteY21" fmla="*/ 42863 h 285750"/>
              <a:gd name="connsiteX22" fmla="*/ 200025 w 1266825"/>
              <a:gd name="connsiteY22" fmla="*/ 14288 h 285750"/>
              <a:gd name="connsiteX23" fmla="*/ 14288 w 1266825"/>
              <a:gd name="connsiteY23" fmla="*/ 4763 h 285750"/>
              <a:gd name="connsiteX0" fmla="*/ 9526 w 1266825"/>
              <a:gd name="connsiteY0" fmla="*/ 0 h 297656"/>
              <a:gd name="connsiteX1" fmla="*/ 0 w 1266825"/>
              <a:gd name="connsiteY1" fmla="*/ 90487 h 297656"/>
              <a:gd name="connsiteX2" fmla="*/ 66675 w 1266825"/>
              <a:gd name="connsiteY2" fmla="*/ 145256 h 297656"/>
              <a:gd name="connsiteX3" fmla="*/ 114300 w 1266825"/>
              <a:gd name="connsiteY3" fmla="*/ 157162 h 297656"/>
              <a:gd name="connsiteX4" fmla="*/ 209550 w 1266825"/>
              <a:gd name="connsiteY4" fmla="*/ 288131 h 297656"/>
              <a:gd name="connsiteX5" fmla="*/ 704850 w 1266825"/>
              <a:gd name="connsiteY5" fmla="*/ 288131 h 297656"/>
              <a:gd name="connsiteX6" fmla="*/ 704850 w 1266825"/>
              <a:gd name="connsiteY6" fmla="*/ 230981 h 297656"/>
              <a:gd name="connsiteX7" fmla="*/ 757238 w 1266825"/>
              <a:gd name="connsiteY7" fmla="*/ 245269 h 297656"/>
              <a:gd name="connsiteX8" fmla="*/ 766763 w 1266825"/>
              <a:gd name="connsiteY8" fmla="*/ 264319 h 297656"/>
              <a:gd name="connsiteX9" fmla="*/ 933450 w 1266825"/>
              <a:gd name="connsiteY9" fmla="*/ 292894 h 297656"/>
              <a:gd name="connsiteX10" fmla="*/ 1266825 w 1266825"/>
              <a:gd name="connsiteY10" fmla="*/ 297656 h 297656"/>
              <a:gd name="connsiteX11" fmla="*/ 1181100 w 1266825"/>
              <a:gd name="connsiteY11" fmla="*/ 211931 h 297656"/>
              <a:gd name="connsiteX12" fmla="*/ 1185863 w 1266825"/>
              <a:gd name="connsiteY12" fmla="*/ 169069 h 297656"/>
              <a:gd name="connsiteX13" fmla="*/ 1066800 w 1266825"/>
              <a:gd name="connsiteY13" fmla="*/ 107156 h 297656"/>
              <a:gd name="connsiteX14" fmla="*/ 971550 w 1266825"/>
              <a:gd name="connsiteY14" fmla="*/ 73819 h 297656"/>
              <a:gd name="connsiteX15" fmla="*/ 895350 w 1266825"/>
              <a:gd name="connsiteY15" fmla="*/ 50006 h 297656"/>
              <a:gd name="connsiteX16" fmla="*/ 752475 w 1266825"/>
              <a:gd name="connsiteY16" fmla="*/ 30956 h 297656"/>
              <a:gd name="connsiteX17" fmla="*/ 728663 w 1266825"/>
              <a:gd name="connsiteY17" fmla="*/ 16669 h 297656"/>
              <a:gd name="connsiteX18" fmla="*/ 595313 w 1266825"/>
              <a:gd name="connsiteY18" fmla="*/ 11906 h 297656"/>
              <a:gd name="connsiteX19" fmla="*/ 338138 w 1266825"/>
              <a:gd name="connsiteY19" fmla="*/ 40481 h 297656"/>
              <a:gd name="connsiteX20" fmla="*/ 314325 w 1266825"/>
              <a:gd name="connsiteY20" fmla="*/ 69056 h 297656"/>
              <a:gd name="connsiteX21" fmla="*/ 219075 w 1266825"/>
              <a:gd name="connsiteY21" fmla="*/ 54769 h 297656"/>
              <a:gd name="connsiteX22" fmla="*/ 200025 w 1266825"/>
              <a:gd name="connsiteY22" fmla="*/ 26194 h 297656"/>
              <a:gd name="connsiteX23" fmla="*/ 9526 w 1266825"/>
              <a:gd name="connsiteY23" fmla="*/ 0 h 297656"/>
              <a:gd name="connsiteX0" fmla="*/ 9526 w 1266825"/>
              <a:gd name="connsiteY0" fmla="*/ 0 h 297656"/>
              <a:gd name="connsiteX1" fmla="*/ 0 w 1266825"/>
              <a:gd name="connsiteY1" fmla="*/ 90487 h 297656"/>
              <a:gd name="connsiteX2" fmla="*/ 66675 w 1266825"/>
              <a:gd name="connsiteY2" fmla="*/ 145256 h 297656"/>
              <a:gd name="connsiteX3" fmla="*/ 114300 w 1266825"/>
              <a:gd name="connsiteY3" fmla="*/ 157162 h 297656"/>
              <a:gd name="connsiteX4" fmla="*/ 209550 w 1266825"/>
              <a:gd name="connsiteY4" fmla="*/ 288131 h 297656"/>
              <a:gd name="connsiteX5" fmla="*/ 704850 w 1266825"/>
              <a:gd name="connsiteY5" fmla="*/ 288131 h 297656"/>
              <a:gd name="connsiteX6" fmla="*/ 704850 w 1266825"/>
              <a:gd name="connsiteY6" fmla="*/ 230981 h 297656"/>
              <a:gd name="connsiteX7" fmla="*/ 757238 w 1266825"/>
              <a:gd name="connsiteY7" fmla="*/ 245269 h 297656"/>
              <a:gd name="connsiteX8" fmla="*/ 766763 w 1266825"/>
              <a:gd name="connsiteY8" fmla="*/ 264319 h 297656"/>
              <a:gd name="connsiteX9" fmla="*/ 933450 w 1266825"/>
              <a:gd name="connsiteY9" fmla="*/ 292894 h 297656"/>
              <a:gd name="connsiteX10" fmla="*/ 1266825 w 1266825"/>
              <a:gd name="connsiteY10" fmla="*/ 297656 h 297656"/>
              <a:gd name="connsiteX11" fmla="*/ 1181100 w 1266825"/>
              <a:gd name="connsiteY11" fmla="*/ 211931 h 297656"/>
              <a:gd name="connsiteX12" fmla="*/ 1185863 w 1266825"/>
              <a:gd name="connsiteY12" fmla="*/ 169069 h 297656"/>
              <a:gd name="connsiteX13" fmla="*/ 1066800 w 1266825"/>
              <a:gd name="connsiteY13" fmla="*/ 107156 h 297656"/>
              <a:gd name="connsiteX14" fmla="*/ 971550 w 1266825"/>
              <a:gd name="connsiteY14" fmla="*/ 73819 h 297656"/>
              <a:gd name="connsiteX15" fmla="*/ 895350 w 1266825"/>
              <a:gd name="connsiteY15" fmla="*/ 50006 h 297656"/>
              <a:gd name="connsiteX16" fmla="*/ 752475 w 1266825"/>
              <a:gd name="connsiteY16" fmla="*/ 30956 h 297656"/>
              <a:gd name="connsiteX17" fmla="*/ 728663 w 1266825"/>
              <a:gd name="connsiteY17" fmla="*/ 16669 h 297656"/>
              <a:gd name="connsiteX18" fmla="*/ 595313 w 1266825"/>
              <a:gd name="connsiteY18" fmla="*/ 11906 h 297656"/>
              <a:gd name="connsiteX19" fmla="*/ 338138 w 1266825"/>
              <a:gd name="connsiteY19" fmla="*/ 40481 h 297656"/>
              <a:gd name="connsiteX20" fmla="*/ 314325 w 1266825"/>
              <a:gd name="connsiteY20" fmla="*/ 69056 h 297656"/>
              <a:gd name="connsiteX21" fmla="*/ 219075 w 1266825"/>
              <a:gd name="connsiteY21" fmla="*/ 54769 h 297656"/>
              <a:gd name="connsiteX22" fmla="*/ 200025 w 1266825"/>
              <a:gd name="connsiteY22" fmla="*/ 26194 h 297656"/>
              <a:gd name="connsiteX23" fmla="*/ 9526 w 1266825"/>
              <a:gd name="connsiteY23" fmla="*/ 0 h 297656"/>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38138 w 1266825"/>
              <a:gd name="connsiteY19" fmla="*/ 47624 h 304799"/>
              <a:gd name="connsiteX20" fmla="*/ 314325 w 1266825"/>
              <a:gd name="connsiteY20" fmla="*/ 76199 h 304799"/>
              <a:gd name="connsiteX21" fmla="*/ 219075 w 1266825"/>
              <a:gd name="connsiteY21" fmla="*/ 61912 h 304799"/>
              <a:gd name="connsiteX22" fmla="*/ 200025 w 1266825"/>
              <a:gd name="connsiteY22" fmla="*/ 33337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38138 w 1266825"/>
              <a:gd name="connsiteY19" fmla="*/ 47624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95313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728663 w 1266825"/>
              <a:gd name="connsiteY17" fmla="*/ 23812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52475 w 1266825"/>
              <a:gd name="connsiteY16" fmla="*/ 38099 h 304799"/>
              <a:gd name="connsiteX17" fmla="*/ 657225 w 1266825"/>
              <a:gd name="connsiteY17" fmla="*/ 11905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47713 w 1266825"/>
              <a:gd name="connsiteY16" fmla="*/ 26192 h 304799"/>
              <a:gd name="connsiteX17" fmla="*/ 657225 w 1266825"/>
              <a:gd name="connsiteY17" fmla="*/ 11905 h 304799"/>
              <a:gd name="connsiteX18" fmla="*/ 581025 w 1266825"/>
              <a:gd name="connsiteY18" fmla="*/ 19049 h 304799"/>
              <a:gd name="connsiteX19" fmla="*/ 359569 w 1266825"/>
              <a:gd name="connsiteY19" fmla="*/ 40480 h 304799"/>
              <a:gd name="connsiteX20" fmla="*/ 314325 w 1266825"/>
              <a:gd name="connsiteY20" fmla="*/ 76199 h 304799"/>
              <a:gd name="connsiteX21" fmla="*/ 219075 w 1266825"/>
              <a:gd name="connsiteY21" fmla="*/ 61912 h 304799"/>
              <a:gd name="connsiteX22" fmla="*/ 219075 w 1266825"/>
              <a:gd name="connsiteY22" fmla="*/ 30956 h 304799"/>
              <a:gd name="connsiteX23" fmla="*/ 2382 w 1266825"/>
              <a:gd name="connsiteY23"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895350 w 1266825"/>
              <a:gd name="connsiteY15" fmla="*/ 57149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95274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4850 w 1266825"/>
              <a:gd name="connsiteY5" fmla="*/ 283368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6825"/>
              <a:gd name="connsiteY0" fmla="*/ 0 h 304799"/>
              <a:gd name="connsiteX1" fmla="*/ 0 w 1266825"/>
              <a:gd name="connsiteY1" fmla="*/ 97630 h 304799"/>
              <a:gd name="connsiteX2" fmla="*/ 66675 w 1266825"/>
              <a:gd name="connsiteY2" fmla="*/ 152399 h 304799"/>
              <a:gd name="connsiteX3" fmla="*/ 114300 w 1266825"/>
              <a:gd name="connsiteY3" fmla="*/ 164305 h 304799"/>
              <a:gd name="connsiteX4" fmla="*/ 209550 w 1266825"/>
              <a:gd name="connsiteY4" fmla="*/ 295274 h 304799"/>
              <a:gd name="connsiteX5" fmla="*/ 707231 w 1266825"/>
              <a:gd name="connsiteY5" fmla="*/ 285749 h 304799"/>
              <a:gd name="connsiteX6" fmla="*/ 704850 w 1266825"/>
              <a:gd name="connsiteY6" fmla="*/ 238124 h 304799"/>
              <a:gd name="connsiteX7" fmla="*/ 757238 w 1266825"/>
              <a:gd name="connsiteY7" fmla="*/ 252412 h 304799"/>
              <a:gd name="connsiteX8" fmla="*/ 766763 w 1266825"/>
              <a:gd name="connsiteY8" fmla="*/ 271462 h 304799"/>
              <a:gd name="connsiteX9" fmla="*/ 933450 w 1266825"/>
              <a:gd name="connsiteY9" fmla="*/ 300037 h 304799"/>
              <a:gd name="connsiteX10" fmla="*/ 1266825 w 1266825"/>
              <a:gd name="connsiteY10" fmla="*/ 304799 h 304799"/>
              <a:gd name="connsiteX11" fmla="*/ 1181100 w 1266825"/>
              <a:gd name="connsiteY11" fmla="*/ 219074 h 304799"/>
              <a:gd name="connsiteX12" fmla="*/ 1185863 w 1266825"/>
              <a:gd name="connsiteY12" fmla="*/ 176212 h 304799"/>
              <a:gd name="connsiteX13" fmla="*/ 1066800 w 1266825"/>
              <a:gd name="connsiteY13" fmla="*/ 114299 h 304799"/>
              <a:gd name="connsiteX14" fmla="*/ 971550 w 1266825"/>
              <a:gd name="connsiteY14" fmla="*/ 80962 h 304799"/>
              <a:gd name="connsiteX15" fmla="*/ 921544 w 1266825"/>
              <a:gd name="connsiteY15" fmla="*/ 59531 h 304799"/>
              <a:gd name="connsiteX16" fmla="*/ 766763 w 1266825"/>
              <a:gd name="connsiteY16" fmla="*/ 42863 h 304799"/>
              <a:gd name="connsiteX17" fmla="*/ 747713 w 1266825"/>
              <a:gd name="connsiteY17" fmla="*/ 26192 h 304799"/>
              <a:gd name="connsiteX18" fmla="*/ 657225 w 1266825"/>
              <a:gd name="connsiteY18" fmla="*/ 11905 h 304799"/>
              <a:gd name="connsiteX19" fmla="*/ 581025 w 1266825"/>
              <a:gd name="connsiteY19" fmla="*/ 19049 h 304799"/>
              <a:gd name="connsiteX20" fmla="*/ 359569 w 1266825"/>
              <a:gd name="connsiteY20" fmla="*/ 40480 h 304799"/>
              <a:gd name="connsiteX21" fmla="*/ 314325 w 1266825"/>
              <a:gd name="connsiteY21" fmla="*/ 76199 h 304799"/>
              <a:gd name="connsiteX22" fmla="*/ 219075 w 1266825"/>
              <a:gd name="connsiteY22" fmla="*/ 61912 h 304799"/>
              <a:gd name="connsiteX23" fmla="*/ 219075 w 1266825"/>
              <a:gd name="connsiteY23" fmla="*/ 30956 h 304799"/>
              <a:gd name="connsiteX24" fmla="*/ 2382 w 1266825"/>
              <a:gd name="connsiteY24" fmla="*/ 0 h 304799"/>
              <a:gd name="connsiteX0" fmla="*/ 2382 w 1262062"/>
              <a:gd name="connsiteY0" fmla="*/ 0 h 300037"/>
              <a:gd name="connsiteX1" fmla="*/ 0 w 1262062"/>
              <a:gd name="connsiteY1" fmla="*/ 97630 h 300037"/>
              <a:gd name="connsiteX2" fmla="*/ 66675 w 1262062"/>
              <a:gd name="connsiteY2" fmla="*/ 152399 h 300037"/>
              <a:gd name="connsiteX3" fmla="*/ 114300 w 1262062"/>
              <a:gd name="connsiteY3" fmla="*/ 164305 h 300037"/>
              <a:gd name="connsiteX4" fmla="*/ 209550 w 1262062"/>
              <a:gd name="connsiteY4" fmla="*/ 295274 h 300037"/>
              <a:gd name="connsiteX5" fmla="*/ 707231 w 1262062"/>
              <a:gd name="connsiteY5" fmla="*/ 285749 h 300037"/>
              <a:gd name="connsiteX6" fmla="*/ 704850 w 1262062"/>
              <a:gd name="connsiteY6" fmla="*/ 238124 h 300037"/>
              <a:gd name="connsiteX7" fmla="*/ 757238 w 1262062"/>
              <a:gd name="connsiteY7" fmla="*/ 252412 h 300037"/>
              <a:gd name="connsiteX8" fmla="*/ 766763 w 1262062"/>
              <a:gd name="connsiteY8" fmla="*/ 271462 h 300037"/>
              <a:gd name="connsiteX9" fmla="*/ 933450 w 1262062"/>
              <a:gd name="connsiteY9" fmla="*/ 300037 h 300037"/>
              <a:gd name="connsiteX10" fmla="*/ 1262062 w 1262062"/>
              <a:gd name="connsiteY10" fmla="*/ 297655 h 300037"/>
              <a:gd name="connsiteX11" fmla="*/ 1181100 w 1262062"/>
              <a:gd name="connsiteY11" fmla="*/ 219074 h 300037"/>
              <a:gd name="connsiteX12" fmla="*/ 1185863 w 1262062"/>
              <a:gd name="connsiteY12" fmla="*/ 176212 h 300037"/>
              <a:gd name="connsiteX13" fmla="*/ 1066800 w 1262062"/>
              <a:gd name="connsiteY13" fmla="*/ 114299 h 300037"/>
              <a:gd name="connsiteX14" fmla="*/ 971550 w 1262062"/>
              <a:gd name="connsiteY14" fmla="*/ 80962 h 300037"/>
              <a:gd name="connsiteX15" fmla="*/ 921544 w 1262062"/>
              <a:gd name="connsiteY15" fmla="*/ 59531 h 300037"/>
              <a:gd name="connsiteX16" fmla="*/ 766763 w 1262062"/>
              <a:gd name="connsiteY16" fmla="*/ 42863 h 300037"/>
              <a:gd name="connsiteX17" fmla="*/ 747713 w 1262062"/>
              <a:gd name="connsiteY17" fmla="*/ 26192 h 300037"/>
              <a:gd name="connsiteX18" fmla="*/ 657225 w 1262062"/>
              <a:gd name="connsiteY18" fmla="*/ 11905 h 300037"/>
              <a:gd name="connsiteX19" fmla="*/ 581025 w 1262062"/>
              <a:gd name="connsiteY19" fmla="*/ 19049 h 300037"/>
              <a:gd name="connsiteX20" fmla="*/ 359569 w 1262062"/>
              <a:gd name="connsiteY20" fmla="*/ 40480 h 300037"/>
              <a:gd name="connsiteX21" fmla="*/ 314325 w 1262062"/>
              <a:gd name="connsiteY21" fmla="*/ 76199 h 300037"/>
              <a:gd name="connsiteX22" fmla="*/ 219075 w 1262062"/>
              <a:gd name="connsiteY22" fmla="*/ 61912 h 300037"/>
              <a:gd name="connsiteX23" fmla="*/ 219075 w 1262062"/>
              <a:gd name="connsiteY23" fmla="*/ 30956 h 300037"/>
              <a:gd name="connsiteX24" fmla="*/ 2382 w 1262062"/>
              <a:gd name="connsiteY24" fmla="*/ 0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2062" h="300037">
                <a:moveTo>
                  <a:pt x="2382" y="0"/>
                </a:moveTo>
                <a:lnTo>
                  <a:pt x="0" y="97630"/>
                </a:lnTo>
                <a:lnTo>
                  <a:pt x="66675" y="152399"/>
                </a:lnTo>
                <a:lnTo>
                  <a:pt x="114300" y="164305"/>
                </a:lnTo>
                <a:lnTo>
                  <a:pt x="209550" y="295274"/>
                </a:lnTo>
                <a:lnTo>
                  <a:pt x="707231" y="285749"/>
                </a:lnTo>
                <a:lnTo>
                  <a:pt x="704850" y="238124"/>
                </a:lnTo>
                <a:lnTo>
                  <a:pt x="757238" y="252412"/>
                </a:lnTo>
                <a:lnTo>
                  <a:pt x="766763" y="271462"/>
                </a:lnTo>
                <a:lnTo>
                  <a:pt x="933450" y="300037"/>
                </a:lnTo>
                <a:lnTo>
                  <a:pt x="1262062" y="297655"/>
                </a:lnTo>
                <a:lnTo>
                  <a:pt x="1181100" y="219074"/>
                </a:lnTo>
                <a:lnTo>
                  <a:pt x="1185863" y="176212"/>
                </a:lnTo>
                <a:lnTo>
                  <a:pt x="1066800" y="114299"/>
                </a:lnTo>
                <a:lnTo>
                  <a:pt x="971550" y="80962"/>
                </a:lnTo>
                <a:lnTo>
                  <a:pt x="921544" y="59531"/>
                </a:lnTo>
                <a:cubicBezTo>
                  <a:pt x="900907" y="53975"/>
                  <a:pt x="787400" y="48419"/>
                  <a:pt x="766763" y="42863"/>
                </a:cubicBezTo>
                <a:lnTo>
                  <a:pt x="747713" y="26192"/>
                </a:lnTo>
                <a:lnTo>
                  <a:pt x="657225" y="11905"/>
                </a:lnTo>
                <a:lnTo>
                  <a:pt x="581025" y="19049"/>
                </a:lnTo>
                <a:lnTo>
                  <a:pt x="359569" y="40480"/>
                </a:lnTo>
                <a:lnTo>
                  <a:pt x="314325" y="76199"/>
                </a:lnTo>
                <a:lnTo>
                  <a:pt x="219075" y="61912"/>
                </a:lnTo>
                <a:lnTo>
                  <a:pt x="219075" y="30956"/>
                </a:lnTo>
                <a:cubicBezTo>
                  <a:pt x="155575" y="22225"/>
                  <a:pt x="53976" y="13493"/>
                  <a:pt x="2382" y="0"/>
                </a:cubicBezTo>
                <a:close/>
              </a:path>
            </a:pathLst>
          </a:custGeom>
          <a:solidFill>
            <a:srgbClr val="FF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858126" y="3402806"/>
            <a:ext cx="1288713" cy="850107"/>
          </a:xfrm>
          <a:custGeom>
            <a:avLst/>
            <a:gdLst>
              <a:gd name="connsiteX0" fmla="*/ 0 w 1281113"/>
              <a:gd name="connsiteY0" fmla="*/ 28575 h 823913"/>
              <a:gd name="connsiteX1" fmla="*/ 652463 w 1281113"/>
              <a:gd name="connsiteY1" fmla="*/ 823913 h 823913"/>
              <a:gd name="connsiteX2" fmla="*/ 838200 w 1281113"/>
              <a:gd name="connsiteY2" fmla="*/ 814388 h 823913"/>
              <a:gd name="connsiteX3" fmla="*/ 790575 w 1281113"/>
              <a:gd name="connsiteY3" fmla="*/ 747713 h 823913"/>
              <a:gd name="connsiteX4" fmla="*/ 852488 w 1281113"/>
              <a:gd name="connsiteY4" fmla="*/ 647700 h 823913"/>
              <a:gd name="connsiteX5" fmla="*/ 900113 w 1281113"/>
              <a:gd name="connsiteY5" fmla="*/ 604838 h 823913"/>
              <a:gd name="connsiteX6" fmla="*/ 909638 w 1281113"/>
              <a:gd name="connsiteY6" fmla="*/ 709613 h 823913"/>
              <a:gd name="connsiteX7" fmla="*/ 919163 w 1281113"/>
              <a:gd name="connsiteY7" fmla="*/ 804863 h 823913"/>
              <a:gd name="connsiteX8" fmla="*/ 971550 w 1281113"/>
              <a:gd name="connsiteY8" fmla="*/ 800100 h 823913"/>
              <a:gd name="connsiteX9" fmla="*/ 962025 w 1281113"/>
              <a:gd name="connsiteY9" fmla="*/ 733425 h 823913"/>
              <a:gd name="connsiteX10" fmla="*/ 1281113 w 1281113"/>
              <a:gd name="connsiteY10" fmla="*/ 714375 h 823913"/>
              <a:gd name="connsiteX11" fmla="*/ 1276350 w 1281113"/>
              <a:gd name="connsiteY11" fmla="*/ 219075 h 823913"/>
              <a:gd name="connsiteX12" fmla="*/ 1038225 w 1281113"/>
              <a:gd name="connsiteY12" fmla="*/ 28575 h 823913"/>
              <a:gd name="connsiteX13" fmla="*/ 714375 w 1281113"/>
              <a:gd name="connsiteY13" fmla="*/ 33338 h 823913"/>
              <a:gd name="connsiteX14" fmla="*/ 523875 w 1281113"/>
              <a:gd name="connsiteY14" fmla="*/ 0 h 823913"/>
              <a:gd name="connsiteX15" fmla="*/ 523875 w 1281113"/>
              <a:gd name="connsiteY15" fmla="*/ 0 h 823913"/>
              <a:gd name="connsiteX16" fmla="*/ 490538 w 1281113"/>
              <a:gd name="connsiteY16" fmla="*/ 14288 h 823913"/>
              <a:gd name="connsiteX17" fmla="*/ 0 w 1281113"/>
              <a:gd name="connsiteY17" fmla="*/ 28575 h 823913"/>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23875 w 1281113"/>
              <a:gd name="connsiteY14" fmla="*/ 26194 h 850107"/>
              <a:gd name="connsiteX15" fmla="*/ 492919 w 1281113"/>
              <a:gd name="connsiteY15" fmla="*/ 0 h 850107"/>
              <a:gd name="connsiteX16" fmla="*/ 490538 w 1281113"/>
              <a:gd name="connsiteY16" fmla="*/ 40482 h 850107"/>
              <a:gd name="connsiteX17" fmla="*/ 0 w 1281113"/>
              <a:gd name="connsiteY17"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35781 w 1281113"/>
              <a:gd name="connsiteY14" fmla="*/ 7144 h 850107"/>
              <a:gd name="connsiteX15" fmla="*/ 492919 w 1281113"/>
              <a:gd name="connsiteY15" fmla="*/ 0 h 850107"/>
              <a:gd name="connsiteX16" fmla="*/ 490538 w 1281113"/>
              <a:gd name="connsiteY16" fmla="*/ 40482 h 850107"/>
              <a:gd name="connsiteX17" fmla="*/ 0 w 1281113"/>
              <a:gd name="connsiteY17"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714375 w 1281113"/>
              <a:gd name="connsiteY13" fmla="*/ 59532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90575 w 1281113"/>
              <a:gd name="connsiteY3" fmla="*/ 773907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19163 w 1281113"/>
              <a:gd name="connsiteY7" fmla="*/ 831057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04875 w 1281113"/>
              <a:gd name="connsiteY7" fmla="*/ 819151 h 850107"/>
              <a:gd name="connsiteX8" fmla="*/ 971550 w 1281113"/>
              <a:gd name="connsiteY8" fmla="*/ 826294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1113"/>
              <a:gd name="connsiteY0" fmla="*/ 54769 h 850107"/>
              <a:gd name="connsiteX1" fmla="*/ 652463 w 1281113"/>
              <a:gd name="connsiteY1" fmla="*/ 850107 h 850107"/>
              <a:gd name="connsiteX2" fmla="*/ 838200 w 1281113"/>
              <a:gd name="connsiteY2" fmla="*/ 840582 h 850107"/>
              <a:gd name="connsiteX3" fmla="*/ 788194 w 1281113"/>
              <a:gd name="connsiteY3" fmla="*/ 776288 h 850107"/>
              <a:gd name="connsiteX4" fmla="*/ 852488 w 1281113"/>
              <a:gd name="connsiteY4" fmla="*/ 673894 h 850107"/>
              <a:gd name="connsiteX5" fmla="*/ 900113 w 1281113"/>
              <a:gd name="connsiteY5" fmla="*/ 631032 h 850107"/>
              <a:gd name="connsiteX6" fmla="*/ 909638 w 1281113"/>
              <a:gd name="connsiteY6" fmla="*/ 735807 h 850107"/>
              <a:gd name="connsiteX7" fmla="*/ 904875 w 1281113"/>
              <a:gd name="connsiteY7" fmla="*/ 819151 h 850107"/>
              <a:gd name="connsiteX8" fmla="*/ 962025 w 1281113"/>
              <a:gd name="connsiteY8" fmla="*/ 819150 h 850107"/>
              <a:gd name="connsiteX9" fmla="*/ 962025 w 1281113"/>
              <a:gd name="connsiteY9" fmla="*/ 759619 h 850107"/>
              <a:gd name="connsiteX10" fmla="*/ 1281113 w 1281113"/>
              <a:gd name="connsiteY10" fmla="*/ 740569 h 850107"/>
              <a:gd name="connsiteX11" fmla="*/ 1276350 w 1281113"/>
              <a:gd name="connsiteY11" fmla="*/ 245269 h 850107"/>
              <a:gd name="connsiteX12" fmla="*/ 1038225 w 1281113"/>
              <a:gd name="connsiteY12" fmla="*/ 54769 h 850107"/>
              <a:gd name="connsiteX13" fmla="*/ 697706 w 1281113"/>
              <a:gd name="connsiteY13" fmla="*/ 50007 h 850107"/>
              <a:gd name="connsiteX14" fmla="*/ 554831 w 1281113"/>
              <a:gd name="connsiteY14" fmla="*/ 33338 h 850107"/>
              <a:gd name="connsiteX15" fmla="*/ 535781 w 1281113"/>
              <a:gd name="connsiteY15" fmla="*/ 7144 h 850107"/>
              <a:gd name="connsiteX16" fmla="*/ 492919 w 1281113"/>
              <a:gd name="connsiteY16" fmla="*/ 0 h 850107"/>
              <a:gd name="connsiteX17" fmla="*/ 490538 w 1281113"/>
              <a:gd name="connsiteY17" fmla="*/ 40482 h 850107"/>
              <a:gd name="connsiteX18" fmla="*/ 0 w 1281113"/>
              <a:gd name="connsiteY18" fmla="*/ 54769 h 850107"/>
              <a:gd name="connsiteX0" fmla="*/ 0 w 1288256"/>
              <a:gd name="connsiteY0" fmla="*/ 54769 h 850107"/>
              <a:gd name="connsiteX1" fmla="*/ 652463 w 1288256"/>
              <a:gd name="connsiteY1" fmla="*/ 850107 h 850107"/>
              <a:gd name="connsiteX2" fmla="*/ 838200 w 1288256"/>
              <a:gd name="connsiteY2" fmla="*/ 840582 h 850107"/>
              <a:gd name="connsiteX3" fmla="*/ 788194 w 1288256"/>
              <a:gd name="connsiteY3" fmla="*/ 776288 h 850107"/>
              <a:gd name="connsiteX4" fmla="*/ 852488 w 1288256"/>
              <a:gd name="connsiteY4" fmla="*/ 673894 h 850107"/>
              <a:gd name="connsiteX5" fmla="*/ 900113 w 1288256"/>
              <a:gd name="connsiteY5" fmla="*/ 631032 h 850107"/>
              <a:gd name="connsiteX6" fmla="*/ 909638 w 1288256"/>
              <a:gd name="connsiteY6" fmla="*/ 735807 h 850107"/>
              <a:gd name="connsiteX7" fmla="*/ 904875 w 1288256"/>
              <a:gd name="connsiteY7" fmla="*/ 819151 h 850107"/>
              <a:gd name="connsiteX8" fmla="*/ 962025 w 1288256"/>
              <a:gd name="connsiteY8" fmla="*/ 819150 h 850107"/>
              <a:gd name="connsiteX9" fmla="*/ 962025 w 1288256"/>
              <a:gd name="connsiteY9" fmla="*/ 759619 h 850107"/>
              <a:gd name="connsiteX10" fmla="*/ 1288256 w 1288256"/>
              <a:gd name="connsiteY10" fmla="*/ 740569 h 850107"/>
              <a:gd name="connsiteX11" fmla="*/ 1276350 w 1288256"/>
              <a:gd name="connsiteY11" fmla="*/ 245269 h 850107"/>
              <a:gd name="connsiteX12" fmla="*/ 1038225 w 1288256"/>
              <a:gd name="connsiteY12" fmla="*/ 54769 h 850107"/>
              <a:gd name="connsiteX13" fmla="*/ 697706 w 1288256"/>
              <a:gd name="connsiteY13" fmla="*/ 50007 h 850107"/>
              <a:gd name="connsiteX14" fmla="*/ 554831 w 1288256"/>
              <a:gd name="connsiteY14" fmla="*/ 33338 h 850107"/>
              <a:gd name="connsiteX15" fmla="*/ 535781 w 1288256"/>
              <a:gd name="connsiteY15" fmla="*/ 7144 h 850107"/>
              <a:gd name="connsiteX16" fmla="*/ 492919 w 1288256"/>
              <a:gd name="connsiteY16" fmla="*/ 0 h 850107"/>
              <a:gd name="connsiteX17" fmla="*/ 490538 w 1288256"/>
              <a:gd name="connsiteY17" fmla="*/ 40482 h 850107"/>
              <a:gd name="connsiteX18" fmla="*/ 0 w 1288256"/>
              <a:gd name="connsiteY18" fmla="*/ 54769 h 850107"/>
              <a:gd name="connsiteX0" fmla="*/ 0 w 1290925"/>
              <a:gd name="connsiteY0" fmla="*/ 54769 h 850107"/>
              <a:gd name="connsiteX1" fmla="*/ 652463 w 1290925"/>
              <a:gd name="connsiteY1" fmla="*/ 850107 h 850107"/>
              <a:gd name="connsiteX2" fmla="*/ 838200 w 1290925"/>
              <a:gd name="connsiteY2" fmla="*/ 840582 h 850107"/>
              <a:gd name="connsiteX3" fmla="*/ 788194 w 1290925"/>
              <a:gd name="connsiteY3" fmla="*/ 776288 h 850107"/>
              <a:gd name="connsiteX4" fmla="*/ 852488 w 1290925"/>
              <a:gd name="connsiteY4" fmla="*/ 673894 h 850107"/>
              <a:gd name="connsiteX5" fmla="*/ 900113 w 1290925"/>
              <a:gd name="connsiteY5" fmla="*/ 631032 h 850107"/>
              <a:gd name="connsiteX6" fmla="*/ 909638 w 1290925"/>
              <a:gd name="connsiteY6" fmla="*/ 735807 h 850107"/>
              <a:gd name="connsiteX7" fmla="*/ 904875 w 1290925"/>
              <a:gd name="connsiteY7" fmla="*/ 819151 h 850107"/>
              <a:gd name="connsiteX8" fmla="*/ 962025 w 1290925"/>
              <a:gd name="connsiteY8" fmla="*/ 819150 h 850107"/>
              <a:gd name="connsiteX9" fmla="*/ 962025 w 1290925"/>
              <a:gd name="connsiteY9" fmla="*/ 759619 h 850107"/>
              <a:gd name="connsiteX10" fmla="*/ 1288256 w 1290925"/>
              <a:gd name="connsiteY10" fmla="*/ 740569 h 850107"/>
              <a:gd name="connsiteX11" fmla="*/ 1290637 w 1290925"/>
              <a:gd name="connsiteY11" fmla="*/ 252412 h 850107"/>
              <a:gd name="connsiteX12" fmla="*/ 1038225 w 1290925"/>
              <a:gd name="connsiteY12" fmla="*/ 54769 h 850107"/>
              <a:gd name="connsiteX13" fmla="*/ 697706 w 1290925"/>
              <a:gd name="connsiteY13" fmla="*/ 50007 h 850107"/>
              <a:gd name="connsiteX14" fmla="*/ 554831 w 1290925"/>
              <a:gd name="connsiteY14" fmla="*/ 33338 h 850107"/>
              <a:gd name="connsiteX15" fmla="*/ 535781 w 1290925"/>
              <a:gd name="connsiteY15" fmla="*/ 7144 h 850107"/>
              <a:gd name="connsiteX16" fmla="*/ 492919 w 1290925"/>
              <a:gd name="connsiteY16" fmla="*/ 0 h 850107"/>
              <a:gd name="connsiteX17" fmla="*/ 490538 w 1290925"/>
              <a:gd name="connsiteY17" fmla="*/ 40482 h 850107"/>
              <a:gd name="connsiteX18" fmla="*/ 0 w 1290925"/>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 name="connsiteX0" fmla="*/ 0 w 1288713"/>
              <a:gd name="connsiteY0" fmla="*/ 54769 h 850107"/>
              <a:gd name="connsiteX1" fmla="*/ 652463 w 1288713"/>
              <a:gd name="connsiteY1" fmla="*/ 850107 h 850107"/>
              <a:gd name="connsiteX2" fmla="*/ 838200 w 1288713"/>
              <a:gd name="connsiteY2" fmla="*/ 840582 h 850107"/>
              <a:gd name="connsiteX3" fmla="*/ 788194 w 1288713"/>
              <a:gd name="connsiteY3" fmla="*/ 776288 h 850107"/>
              <a:gd name="connsiteX4" fmla="*/ 852488 w 1288713"/>
              <a:gd name="connsiteY4" fmla="*/ 673894 h 850107"/>
              <a:gd name="connsiteX5" fmla="*/ 900113 w 1288713"/>
              <a:gd name="connsiteY5" fmla="*/ 631032 h 850107"/>
              <a:gd name="connsiteX6" fmla="*/ 909638 w 1288713"/>
              <a:gd name="connsiteY6" fmla="*/ 735807 h 850107"/>
              <a:gd name="connsiteX7" fmla="*/ 904875 w 1288713"/>
              <a:gd name="connsiteY7" fmla="*/ 819151 h 850107"/>
              <a:gd name="connsiteX8" fmla="*/ 962025 w 1288713"/>
              <a:gd name="connsiteY8" fmla="*/ 819150 h 850107"/>
              <a:gd name="connsiteX9" fmla="*/ 962025 w 1288713"/>
              <a:gd name="connsiteY9" fmla="*/ 759619 h 850107"/>
              <a:gd name="connsiteX10" fmla="*/ 1288256 w 1288713"/>
              <a:gd name="connsiteY10" fmla="*/ 740569 h 850107"/>
              <a:gd name="connsiteX11" fmla="*/ 1288255 w 1288713"/>
              <a:gd name="connsiteY11" fmla="*/ 261937 h 850107"/>
              <a:gd name="connsiteX12" fmla="*/ 1038225 w 1288713"/>
              <a:gd name="connsiteY12" fmla="*/ 54769 h 850107"/>
              <a:gd name="connsiteX13" fmla="*/ 697706 w 1288713"/>
              <a:gd name="connsiteY13" fmla="*/ 50007 h 850107"/>
              <a:gd name="connsiteX14" fmla="*/ 554831 w 1288713"/>
              <a:gd name="connsiteY14" fmla="*/ 33338 h 850107"/>
              <a:gd name="connsiteX15" fmla="*/ 535781 w 1288713"/>
              <a:gd name="connsiteY15" fmla="*/ 7144 h 850107"/>
              <a:gd name="connsiteX16" fmla="*/ 492919 w 1288713"/>
              <a:gd name="connsiteY16" fmla="*/ 0 h 850107"/>
              <a:gd name="connsiteX17" fmla="*/ 490538 w 1288713"/>
              <a:gd name="connsiteY17" fmla="*/ 40482 h 850107"/>
              <a:gd name="connsiteX18" fmla="*/ 0 w 1288713"/>
              <a:gd name="connsiteY18" fmla="*/ 54769 h 85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8713" h="850107">
                <a:moveTo>
                  <a:pt x="0" y="54769"/>
                </a:moveTo>
                <a:lnTo>
                  <a:pt x="652463" y="850107"/>
                </a:lnTo>
                <a:lnTo>
                  <a:pt x="838200" y="840582"/>
                </a:lnTo>
                <a:cubicBezTo>
                  <a:pt x="840581" y="807245"/>
                  <a:pt x="804863" y="797719"/>
                  <a:pt x="788194" y="776288"/>
                </a:cubicBezTo>
                <a:cubicBezTo>
                  <a:pt x="808832" y="742950"/>
                  <a:pt x="812800" y="683419"/>
                  <a:pt x="852488" y="673894"/>
                </a:cubicBezTo>
                <a:cubicBezTo>
                  <a:pt x="868363" y="659607"/>
                  <a:pt x="858045" y="609600"/>
                  <a:pt x="900113" y="631032"/>
                </a:cubicBezTo>
                <a:cubicBezTo>
                  <a:pt x="929482" y="665957"/>
                  <a:pt x="906463" y="700882"/>
                  <a:pt x="909638" y="735807"/>
                </a:cubicBezTo>
                <a:lnTo>
                  <a:pt x="904875" y="819151"/>
                </a:lnTo>
                <a:lnTo>
                  <a:pt x="962025" y="819150"/>
                </a:lnTo>
                <a:lnTo>
                  <a:pt x="962025" y="759619"/>
                </a:lnTo>
                <a:lnTo>
                  <a:pt x="1288256" y="740569"/>
                </a:lnTo>
                <a:cubicBezTo>
                  <a:pt x="1286668" y="575469"/>
                  <a:pt x="1289843" y="427037"/>
                  <a:pt x="1288255" y="261937"/>
                </a:cubicBezTo>
                <a:lnTo>
                  <a:pt x="1038225" y="54769"/>
                </a:lnTo>
                <a:cubicBezTo>
                  <a:pt x="924719" y="53182"/>
                  <a:pt x="806450" y="68263"/>
                  <a:pt x="697706" y="50007"/>
                </a:cubicBezTo>
                <a:cubicBezTo>
                  <a:pt x="623887" y="44848"/>
                  <a:pt x="584597" y="42069"/>
                  <a:pt x="554831" y="33338"/>
                </a:cubicBezTo>
                <a:cubicBezTo>
                  <a:pt x="525065" y="24607"/>
                  <a:pt x="546100" y="12700"/>
                  <a:pt x="535781" y="7144"/>
                </a:cubicBezTo>
                <a:cubicBezTo>
                  <a:pt x="525462" y="1588"/>
                  <a:pt x="503238" y="8731"/>
                  <a:pt x="492919" y="0"/>
                </a:cubicBezTo>
                <a:lnTo>
                  <a:pt x="490538" y="40482"/>
                </a:lnTo>
                <a:lnTo>
                  <a:pt x="0" y="54769"/>
                </a:lnTo>
                <a:close/>
              </a:path>
            </a:pathLst>
          </a:cu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6"/>
          <p:cNvSpPr txBox="1">
            <a:spLocks noChangeArrowheads="1"/>
          </p:cNvSpPr>
          <p:nvPr/>
        </p:nvSpPr>
        <p:spPr bwMode="auto">
          <a:xfrm>
            <a:off x="7303524" y="4729577"/>
            <a:ext cx="1541256"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bouleuterion</a:t>
            </a:r>
          </a:p>
        </p:txBody>
      </p:sp>
      <p:sp>
        <p:nvSpPr>
          <p:cNvPr id="27" name="Text Box 16"/>
          <p:cNvSpPr txBox="1">
            <a:spLocks noChangeArrowheads="1"/>
          </p:cNvSpPr>
          <p:nvPr/>
        </p:nvSpPr>
        <p:spPr bwMode="auto">
          <a:xfrm>
            <a:off x="8059319" y="3467079"/>
            <a:ext cx="979755" cy="646331"/>
          </a:xfrm>
          <a:prstGeom prst="rect">
            <a:avLst/>
          </a:prstGeom>
          <a:noFill/>
          <a:ln w="9525">
            <a:noFill/>
            <a:miter lim="800000"/>
            <a:headEnd/>
            <a:tailEnd/>
          </a:ln>
          <a:effectLst/>
        </p:spPr>
        <p:txBody>
          <a:bodyPr wrap="none">
            <a:spAutoFit/>
          </a:bodyPr>
          <a:lstStyle>
            <a:defPPr>
              <a:defRPr lang="en-US"/>
            </a:defPPr>
            <a:lvl1pPr>
              <a:defRPr sz="2000" kern="0">
                <a:solidFill>
                  <a:srgbClr val="FEFFFF"/>
                </a:solidFill>
                <a:effectLst>
                  <a:glow rad="76200">
                    <a:srgbClr val="010000">
                      <a:alpha val="60000"/>
                    </a:srgbClr>
                  </a:glow>
                </a:effectLst>
                <a:latin typeface="Calibri" pitchFamily="34" charset="0"/>
                <a:cs typeface="Calibri" pitchFamily="34" charset="0"/>
              </a:defRPr>
            </a:lvl1pPr>
          </a:lstStyle>
          <a:p>
            <a:r>
              <a:rPr lang="en-US" sz="1800" dirty="0"/>
              <a:t>Roman </a:t>
            </a:r>
          </a:p>
          <a:p>
            <a:r>
              <a:rPr lang="en-US" sz="1800" dirty="0"/>
              <a:t>  basilica</a:t>
            </a:r>
          </a:p>
        </p:txBody>
      </p:sp>
      <p:sp>
        <p:nvSpPr>
          <p:cNvPr id="35" name="Text Box 16"/>
          <p:cNvSpPr txBox="1">
            <a:spLocks noChangeArrowheads="1"/>
          </p:cNvSpPr>
          <p:nvPr/>
        </p:nvSpPr>
        <p:spPr bwMode="auto">
          <a:xfrm>
            <a:off x="7650275" y="2283227"/>
            <a:ext cx="1260362" cy="646331"/>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dirty="0">
                <a:solidFill>
                  <a:srgbClr val="FFFF00"/>
                </a:solidFill>
                <a:effectLst>
                  <a:glow rad="76200">
                    <a:srgbClr val="000000">
                      <a:alpha val="60000"/>
                    </a:srgbClr>
                  </a:glow>
                </a:effectLst>
                <a:cs typeface="Calibri" pitchFamily="34" charset="0"/>
              </a:rPr>
              <a:t>records office</a:t>
            </a:r>
          </a:p>
        </p:txBody>
      </p:sp>
      <p:sp>
        <p:nvSpPr>
          <p:cNvPr id="36" name="Line 9"/>
          <p:cNvSpPr>
            <a:spLocks noChangeShapeType="1"/>
          </p:cNvSpPr>
          <p:nvPr/>
        </p:nvSpPr>
        <p:spPr bwMode="auto">
          <a:xfrm>
            <a:off x="8277071" y="2925895"/>
            <a:ext cx="0" cy="33420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37" name="Line 9"/>
          <p:cNvSpPr>
            <a:spLocks noChangeShapeType="1"/>
          </p:cNvSpPr>
          <p:nvPr/>
        </p:nvSpPr>
        <p:spPr bwMode="auto">
          <a:xfrm flipV="1">
            <a:off x="8502482" y="4381409"/>
            <a:ext cx="204328" cy="348168"/>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391121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i="1" dirty="0"/>
              <a:t>Bema</a:t>
            </a:r>
            <a:r>
              <a:rPr lang="en-US" dirty="0"/>
              <a:t> (judgment seat) at Philippi</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Tree>
    <p:extLst>
      <p:ext uri="{BB962C8B-B14F-4D97-AF65-F5344CB8AC3E}">
        <p14:creationId xmlns:p14="http://schemas.microsoft.com/office/powerpoint/2010/main" val="3336345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prison of Paul at Philippi</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97783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B51E4A-EFCD-47E7-A3F9-699D8B08398B}"/>
              </a:ext>
            </a:extLst>
          </p:cNvPr>
          <p:cNvSpPr>
            <a:spLocks noGrp="1"/>
          </p:cNvSpPr>
          <p:nvPr>
            <p:ph type="body" sz="quarter" idx="10"/>
          </p:nvPr>
        </p:nvSpPr>
        <p:spPr/>
        <p:txBody>
          <a:bodyPr/>
          <a:lstStyle/>
          <a:p>
            <a:r>
              <a:rPr lang="en-US" dirty="0"/>
              <a:t>Basilica A in Philippi, a possible location of Paul’s prison</a:t>
            </a:r>
          </a:p>
        </p:txBody>
      </p:sp>
      <p:sp>
        <p:nvSpPr>
          <p:cNvPr id="3" name="Text Placeholder 2">
            <a:extLst>
              <a:ext uri="{FF2B5EF4-FFF2-40B4-BE49-F238E27FC236}">
                <a16:creationId xmlns:a16="http://schemas.microsoft.com/office/drawing/2014/main" id="{9DFC8EBF-5C9B-4CEE-BF9A-510039422BA7}"/>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ACD32493-6123-42E1-9E4E-E3593D9F9F0C}"/>
              </a:ext>
            </a:extLst>
          </p:cNvPr>
          <p:cNvSpPr>
            <a:spLocks noGrp="1"/>
          </p:cNvSpPr>
          <p:nvPr>
            <p:ph type="title"/>
          </p:nvPr>
        </p:nvSpPr>
        <p:spPr/>
        <p:txBody>
          <a:bodyPr/>
          <a:lstStyle/>
          <a:p>
            <a:r>
              <a:rPr lang="en-US" dirty="0"/>
              <a:t>Pray that we may be delivered from perverse and evil men, for not all have faith</a:t>
            </a:r>
          </a:p>
        </p:txBody>
      </p:sp>
      <p:pic>
        <p:nvPicPr>
          <p:cNvPr id="6" name="Picture 5">
            <a:extLst>
              <a:ext uri="{FF2B5EF4-FFF2-40B4-BE49-F238E27FC236}">
                <a16:creationId xmlns:a16="http://schemas.microsoft.com/office/drawing/2014/main" id="{E1165F6F-E6B7-4901-8EF6-25FAE3481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631648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Forum with </a:t>
            </a:r>
            <a:r>
              <a:rPr lang="en-US" dirty="0" err="1"/>
              <a:t>odeon</a:t>
            </a:r>
            <a:r>
              <a:rPr lang="en-US" dirty="0"/>
              <a:t> in Thessalonica</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Tree>
    <p:extLst>
      <p:ext uri="{BB962C8B-B14F-4D97-AF65-F5344CB8AC3E}">
        <p14:creationId xmlns:p14="http://schemas.microsoft.com/office/powerpoint/2010/main" val="10206641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Forum with </a:t>
            </a:r>
            <a:r>
              <a:rPr lang="en-US" dirty="0" err="1"/>
              <a:t>odeon</a:t>
            </a:r>
            <a:r>
              <a:rPr lang="en-US" dirty="0"/>
              <a:t> in Thessalonica</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Pray that we may be delivered from perverse and evil men, for not all have faith</a:t>
            </a:r>
          </a:p>
        </p:txBody>
      </p:sp>
      <p:sp>
        <p:nvSpPr>
          <p:cNvPr id="9" name="Freeform 8"/>
          <p:cNvSpPr/>
          <p:nvPr/>
        </p:nvSpPr>
        <p:spPr>
          <a:xfrm>
            <a:off x="1052513" y="2185988"/>
            <a:ext cx="3805237" cy="852487"/>
          </a:xfrm>
          <a:custGeom>
            <a:avLst/>
            <a:gdLst>
              <a:gd name="connsiteX0" fmla="*/ 0 w 3805237"/>
              <a:gd name="connsiteY0" fmla="*/ 100012 h 852487"/>
              <a:gd name="connsiteX1" fmla="*/ 800100 w 3805237"/>
              <a:gd name="connsiteY1" fmla="*/ 33337 h 852487"/>
              <a:gd name="connsiteX2" fmla="*/ 1476375 w 3805237"/>
              <a:gd name="connsiteY2" fmla="*/ 52387 h 852487"/>
              <a:gd name="connsiteX3" fmla="*/ 2338387 w 3805237"/>
              <a:gd name="connsiteY3" fmla="*/ 33337 h 852487"/>
              <a:gd name="connsiteX4" fmla="*/ 3200400 w 3805237"/>
              <a:gd name="connsiteY4" fmla="*/ 42862 h 852487"/>
              <a:gd name="connsiteX5" fmla="*/ 3200400 w 3805237"/>
              <a:gd name="connsiteY5" fmla="*/ 0 h 852487"/>
              <a:gd name="connsiteX6" fmla="*/ 3495675 w 3805237"/>
              <a:gd name="connsiteY6" fmla="*/ 19050 h 852487"/>
              <a:gd name="connsiteX7" fmla="*/ 3495675 w 3805237"/>
              <a:gd name="connsiteY7" fmla="*/ 133350 h 852487"/>
              <a:gd name="connsiteX8" fmla="*/ 3552825 w 3805237"/>
              <a:gd name="connsiteY8" fmla="*/ 276225 h 852487"/>
              <a:gd name="connsiteX9" fmla="*/ 3724275 w 3805237"/>
              <a:gd name="connsiteY9" fmla="*/ 304800 h 852487"/>
              <a:gd name="connsiteX10" fmla="*/ 3805237 w 3805237"/>
              <a:gd name="connsiteY10" fmla="*/ 609600 h 852487"/>
              <a:gd name="connsiteX11" fmla="*/ 2738437 w 3805237"/>
              <a:gd name="connsiteY11" fmla="*/ 676275 h 852487"/>
              <a:gd name="connsiteX12" fmla="*/ 2081212 w 3805237"/>
              <a:gd name="connsiteY12" fmla="*/ 723900 h 852487"/>
              <a:gd name="connsiteX13" fmla="*/ 2009775 w 3805237"/>
              <a:gd name="connsiteY13" fmla="*/ 714375 h 852487"/>
              <a:gd name="connsiteX14" fmla="*/ 1933575 w 3805237"/>
              <a:gd name="connsiteY14" fmla="*/ 762000 h 852487"/>
              <a:gd name="connsiteX15" fmla="*/ 1800225 w 3805237"/>
              <a:gd name="connsiteY15" fmla="*/ 738187 h 852487"/>
              <a:gd name="connsiteX16" fmla="*/ 1681162 w 3805237"/>
              <a:gd name="connsiteY16" fmla="*/ 738187 h 852487"/>
              <a:gd name="connsiteX17" fmla="*/ 1647825 w 3805237"/>
              <a:gd name="connsiteY17" fmla="*/ 676275 h 852487"/>
              <a:gd name="connsiteX18" fmla="*/ 1471612 w 3805237"/>
              <a:gd name="connsiteY18" fmla="*/ 681037 h 852487"/>
              <a:gd name="connsiteX19" fmla="*/ 1462087 w 3805237"/>
              <a:gd name="connsiteY19" fmla="*/ 742950 h 852487"/>
              <a:gd name="connsiteX20" fmla="*/ 1285875 w 3805237"/>
              <a:gd name="connsiteY20" fmla="*/ 757237 h 852487"/>
              <a:gd name="connsiteX21" fmla="*/ 1271587 w 3805237"/>
              <a:gd name="connsiteY21" fmla="*/ 814387 h 852487"/>
              <a:gd name="connsiteX22" fmla="*/ 1123950 w 3805237"/>
              <a:gd name="connsiteY22" fmla="*/ 804862 h 852487"/>
              <a:gd name="connsiteX23" fmla="*/ 1085850 w 3805237"/>
              <a:gd name="connsiteY23" fmla="*/ 781050 h 852487"/>
              <a:gd name="connsiteX24" fmla="*/ 871537 w 3805237"/>
              <a:gd name="connsiteY24" fmla="*/ 781050 h 852487"/>
              <a:gd name="connsiteX25" fmla="*/ 719137 w 3805237"/>
              <a:gd name="connsiteY25" fmla="*/ 766762 h 852487"/>
              <a:gd name="connsiteX26" fmla="*/ 590550 w 3805237"/>
              <a:gd name="connsiteY26" fmla="*/ 742950 h 852487"/>
              <a:gd name="connsiteX27" fmla="*/ 485775 w 3805237"/>
              <a:gd name="connsiteY27" fmla="*/ 781050 h 852487"/>
              <a:gd name="connsiteX28" fmla="*/ 433387 w 3805237"/>
              <a:gd name="connsiteY28" fmla="*/ 838200 h 852487"/>
              <a:gd name="connsiteX29" fmla="*/ 290512 w 3805237"/>
              <a:gd name="connsiteY29" fmla="*/ 847725 h 852487"/>
              <a:gd name="connsiteX30" fmla="*/ 47625 w 3805237"/>
              <a:gd name="connsiteY30" fmla="*/ 852487 h 852487"/>
              <a:gd name="connsiteX31" fmla="*/ 0 w 3805237"/>
              <a:gd name="connsiteY31" fmla="*/ 100012 h 85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05237" h="852487">
                <a:moveTo>
                  <a:pt x="0" y="100012"/>
                </a:moveTo>
                <a:lnTo>
                  <a:pt x="800100" y="33337"/>
                </a:lnTo>
                <a:lnTo>
                  <a:pt x="1476375" y="52387"/>
                </a:lnTo>
                <a:lnTo>
                  <a:pt x="2338387" y="33337"/>
                </a:lnTo>
                <a:lnTo>
                  <a:pt x="3200400" y="42862"/>
                </a:lnTo>
                <a:lnTo>
                  <a:pt x="3200400" y="0"/>
                </a:lnTo>
                <a:lnTo>
                  <a:pt x="3495675" y="19050"/>
                </a:lnTo>
                <a:lnTo>
                  <a:pt x="3495675" y="133350"/>
                </a:lnTo>
                <a:lnTo>
                  <a:pt x="3552825" y="276225"/>
                </a:lnTo>
                <a:lnTo>
                  <a:pt x="3724275" y="304800"/>
                </a:lnTo>
                <a:lnTo>
                  <a:pt x="3805237" y="609600"/>
                </a:lnTo>
                <a:lnTo>
                  <a:pt x="2738437" y="676275"/>
                </a:lnTo>
                <a:lnTo>
                  <a:pt x="2081212" y="723900"/>
                </a:lnTo>
                <a:lnTo>
                  <a:pt x="2009775" y="714375"/>
                </a:lnTo>
                <a:lnTo>
                  <a:pt x="1933575" y="762000"/>
                </a:lnTo>
                <a:lnTo>
                  <a:pt x="1800225" y="738187"/>
                </a:lnTo>
                <a:lnTo>
                  <a:pt x="1681162" y="738187"/>
                </a:lnTo>
                <a:lnTo>
                  <a:pt x="1647825" y="676275"/>
                </a:lnTo>
                <a:lnTo>
                  <a:pt x="1471612" y="681037"/>
                </a:lnTo>
                <a:lnTo>
                  <a:pt x="1462087" y="742950"/>
                </a:lnTo>
                <a:lnTo>
                  <a:pt x="1285875" y="757237"/>
                </a:lnTo>
                <a:lnTo>
                  <a:pt x="1271587" y="814387"/>
                </a:lnTo>
                <a:lnTo>
                  <a:pt x="1123950" y="804862"/>
                </a:lnTo>
                <a:lnTo>
                  <a:pt x="1085850" y="781050"/>
                </a:lnTo>
                <a:lnTo>
                  <a:pt x="871537" y="781050"/>
                </a:lnTo>
                <a:lnTo>
                  <a:pt x="719137" y="766762"/>
                </a:lnTo>
                <a:lnTo>
                  <a:pt x="590550" y="742950"/>
                </a:lnTo>
                <a:lnTo>
                  <a:pt x="485775" y="781050"/>
                </a:lnTo>
                <a:lnTo>
                  <a:pt x="433387" y="838200"/>
                </a:lnTo>
                <a:lnTo>
                  <a:pt x="290512" y="847725"/>
                </a:lnTo>
                <a:lnTo>
                  <a:pt x="47625" y="852487"/>
                </a:lnTo>
                <a:lnTo>
                  <a:pt x="0" y="100012"/>
                </a:lnTo>
                <a:close/>
              </a:path>
            </a:pathLst>
          </a:cu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690563" y="2867025"/>
            <a:ext cx="8443912" cy="3657600"/>
          </a:xfrm>
          <a:custGeom>
            <a:avLst/>
            <a:gdLst>
              <a:gd name="connsiteX0" fmla="*/ 0 w 8420100"/>
              <a:gd name="connsiteY0" fmla="*/ 619125 h 3657600"/>
              <a:gd name="connsiteX1" fmla="*/ 381000 w 8420100"/>
              <a:gd name="connsiteY1" fmla="*/ 923925 h 3657600"/>
              <a:gd name="connsiteX2" fmla="*/ 542925 w 8420100"/>
              <a:gd name="connsiteY2" fmla="*/ 904875 h 3657600"/>
              <a:gd name="connsiteX3" fmla="*/ 914400 w 8420100"/>
              <a:gd name="connsiteY3" fmla="*/ 1114425 h 3657600"/>
              <a:gd name="connsiteX4" fmla="*/ 1019175 w 8420100"/>
              <a:gd name="connsiteY4" fmla="*/ 1095375 h 3657600"/>
              <a:gd name="connsiteX5" fmla="*/ 1209675 w 8420100"/>
              <a:gd name="connsiteY5" fmla="*/ 1219200 h 3657600"/>
              <a:gd name="connsiteX6" fmla="*/ 1247775 w 8420100"/>
              <a:gd name="connsiteY6" fmla="*/ 1209675 h 3657600"/>
              <a:gd name="connsiteX7" fmla="*/ 1628775 w 8420100"/>
              <a:gd name="connsiteY7" fmla="*/ 1400175 h 3657600"/>
              <a:gd name="connsiteX8" fmla="*/ 1685925 w 8420100"/>
              <a:gd name="connsiteY8" fmla="*/ 1400175 h 3657600"/>
              <a:gd name="connsiteX9" fmla="*/ 1857375 w 8420100"/>
              <a:gd name="connsiteY9" fmla="*/ 1476375 h 3657600"/>
              <a:gd name="connsiteX10" fmla="*/ 1914525 w 8420100"/>
              <a:gd name="connsiteY10" fmla="*/ 1476375 h 3657600"/>
              <a:gd name="connsiteX11" fmla="*/ 2124075 w 8420100"/>
              <a:gd name="connsiteY11" fmla="*/ 1619250 h 3657600"/>
              <a:gd name="connsiteX12" fmla="*/ 3086100 w 8420100"/>
              <a:gd name="connsiteY12" fmla="*/ 2000250 h 3657600"/>
              <a:gd name="connsiteX13" fmla="*/ 3086100 w 8420100"/>
              <a:gd name="connsiteY13" fmla="*/ 2076450 h 3657600"/>
              <a:gd name="connsiteX14" fmla="*/ 2724150 w 8420100"/>
              <a:gd name="connsiteY14" fmla="*/ 2162175 h 3657600"/>
              <a:gd name="connsiteX15" fmla="*/ 3429000 w 8420100"/>
              <a:gd name="connsiteY15" fmla="*/ 2657475 h 3657600"/>
              <a:gd name="connsiteX16" fmla="*/ 3743325 w 8420100"/>
              <a:gd name="connsiteY16" fmla="*/ 2809875 h 3657600"/>
              <a:gd name="connsiteX17" fmla="*/ 3914775 w 8420100"/>
              <a:gd name="connsiteY17" fmla="*/ 2790825 h 3657600"/>
              <a:gd name="connsiteX18" fmla="*/ 4114800 w 8420100"/>
              <a:gd name="connsiteY18" fmla="*/ 2876550 h 3657600"/>
              <a:gd name="connsiteX19" fmla="*/ 4514850 w 8420100"/>
              <a:gd name="connsiteY19" fmla="*/ 2914650 h 3657600"/>
              <a:gd name="connsiteX20" fmla="*/ 4657725 w 8420100"/>
              <a:gd name="connsiteY20" fmla="*/ 2905125 h 3657600"/>
              <a:gd name="connsiteX21" fmla="*/ 5010150 w 8420100"/>
              <a:gd name="connsiteY21" fmla="*/ 3171825 h 3657600"/>
              <a:gd name="connsiteX22" fmla="*/ 5086350 w 8420100"/>
              <a:gd name="connsiteY22" fmla="*/ 3228975 h 3657600"/>
              <a:gd name="connsiteX23" fmla="*/ 5143500 w 8420100"/>
              <a:gd name="connsiteY23" fmla="*/ 3286125 h 3657600"/>
              <a:gd name="connsiteX24" fmla="*/ 5200650 w 8420100"/>
              <a:gd name="connsiteY24" fmla="*/ 3324225 h 3657600"/>
              <a:gd name="connsiteX25" fmla="*/ 5248275 w 8420100"/>
              <a:gd name="connsiteY25" fmla="*/ 3371850 h 3657600"/>
              <a:gd name="connsiteX26" fmla="*/ 5267325 w 8420100"/>
              <a:gd name="connsiteY26" fmla="*/ 3400425 h 3657600"/>
              <a:gd name="connsiteX27" fmla="*/ 5324475 w 8420100"/>
              <a:gd name="connsiteY27" fmla="*/ 3438525 h 3657600"/>
              <a:gd name="connsiteX28" fmla="*/ 5381625 w 8420100"/>
              <a:gd name="connsiteY28" fmla="*/ 3457575 h 3657600"/>
              <a:gd name="connsiteX29" fmla="*/ 5438775 w 8420100"/>
              <a:gd name="connsiteY29" fmla="*/ 3495675 h 3657600"/>
              <a:gd name="connsiteX30" fmla="*/ 5467350 w 8420100"/>
              <a:gd name="connsiteY30" fmla="*/ 3505200 h 3657600"/>
              <a:gd name="connsiteX31" fmla="*/ 5553075 w 8420100"/>
              <a:gd name="connsiteY31" fmla="*/ 3552825 h 3657600"/>
              <a:gd name="connsiteX32" fmla="*/ 5572125 w 8420100"/>
              <a:gd name="connsiteY32" fmla="*/ 3552825 h 3657600"/>
              <a:gd name="connsiteX33" fmla="*/ 5791200 w 8420100"/>
              <a:gd name="connsiteY33" fmla="*/ 3629025 h 3657600"/>
              <a:gd name="connsiteX34" fmla="*/ 8420100 w 8420100"/>
              <a:gd name="connsiteY34" fmla="*/ 3657600 h 3657600"/>
              <a:gd name="connsiteX35" fmla="*/ 8420100 w 8420100"/>
              <a:gd name="connsiteY35" fmla="*/ 971550 h 3657600"/>
              <a:gd name="connsiteX36" fmla="*/ 8286750 w 8420100"/>
              <a:gd name="connsiteY36" fmla="*/ 981075 h 3657600"/>
              <a:gd name="connsiteX37" fmla="*/ 7743825 w 8420100"/>
              <a:gd name="connsiteY37" fmla="*/ 904875 h 3657600"/>
              <a:gd name="connsiteX38" fmla="*/ 7810500 w 8420100"/>
              <a:gd name="connsiteY38" fmla="*/ 847725 h 3657600"/>
              <a:gd name="connsiteX39" fmla="*/ 8039100 w 8420100"/>
              <a:gd name="connsiteY39" fmla="*/ 771525 h 3657600"/>
              <a:gd name="connsiteX40" fmla="*/ 8115300 w 8420100"/>
              <a:gd name="connsiteY40" fmla="*/ 742950 h 3657600"/>
              <a:gd name="connsiteX41" fmla="*/ 8029575 w 8420100"/>
              <a:gd name="connsiteY41" fmla="*/ 714375 h 3657600"/>
              <a:gd name="connsiteX42" fmla="*/ 7810500 w 8420100"/>
              <a:gd name="connsiteY42" fmla="*/ 676275 h 3657600"/>
              <a:gd name="connsiteX43" fmla="*/ 7524750 w 8420100"/>
              <a:gd name="connsiteY43" fmla="*/ 628650 h 3657600"/>
              <a:gd name="connsiteX44" fmla="*/ 7324725 w 8420100"/>
              <a:gd name="connsiteY44" fmla="*/ 619125 h 3657600"/>
              <a:gd name="connsiteX45" fmla="*/ 7038975 w 8420100"/>
              <a:gd name="connsiteY45" fmla="*/ 619125 h 3657600"/>
              <a:gd name="connsiteX46" fmla="*/ 6886575 w 8420100"/>
              <a:gd name="connsiteY46" fmla="*/ 628650 h 3657600"/>
              <a:gd name="connsiteX47" fmla="*/ 6781800 w 8420100"/>
              <a:gd name="connsiteY47" fmla="*/ 647700 h 3657600"/>
              <a:gd name="connsiteX48" fmla="*/ 6477000 w 8420100"/>
              <a:gd name="connsiteY48" fmla="*/ 571500 h 3657600"/>
              <a:gd name="connsiteX49" fmla="*/ 6343650 w 8420100"/>
              <a:gd name="connsiteY49" fmla="*/ 533400 h 3657600"/>
              <a:gd name="connsiteX50" fmla="*/ 6191250 w 8420100"/>
              <a:gd name="connsiteY50" fmla="*/ 523875 h 3657600"/>
              <a:gd name="connsiteX51" fmla="*/ 6200775 w 8420100"/>
              <a:gd name="connsiteY51" fmla="*/ 438150 h 3657600"/>
              <a:gd name="connsiteX52" fmla="*/ 6248400 w 8420100"/>
              <a:gd name="connsiteY52" fmla="*/ 342900 h 3657600"/>
              <a:gd name="connsiteX53" fmla="*/ 6334125 w 8420100"/>
              <a:gd name="connsiteY53" fmla="*/ 314325 h 3657600"/>
              <a:gd name="connsiteX54" fmla="*/ 6410325 w 8420100"/>
              <a:gd name="connsiteY54" fmla="*/ 209550 h 3657600"/>
              <a:gd name="connsiteX55" fmla="*/ 6572250 w 8420100"/>
              <a:gd name="connsiteY55" fmla="*/ 180975 h 3657600"/>
              <a:gd name="connsiteX56" fmla="*/ 6772275 w 8420100"/>
              <a:gd name="connsiteY56" fmla="*/ 180975 h 3657600"/>
              <a:gd name="connsiteX57" fmla="*/ 6772275 w 8420100"/>
              <a:gd name="connsiteY57" fmla="*/ 104775 h 3657600"/>
              <a:gd name="connsiteX58" fmla="*/ 6696075 w 8420100"/>
              <a:gd name="connsiteY58" fmla="*/ 95250 h 3657600"/>
              <a:gd name="connsiteX59" fmla="*/ 6657975 w 8420100"/>
              <a:gd name="connsiteY59" fmla="*/ 66675 h 3657600"/>
              <a:gd name="connsiteX60" fmla="*/ 6677025 w 8420100"/>
              <a:gd name="connsiteY60" fmla="*/ 0 h 3657600"/>
              <a:gd name="connsiteX61" fmla="*/ 4410075 w 8420100"/>
              <a:gd name="connsiteY61" fmla="*/ 247650 h 3657600"/>
              <a:gd name="connsiteX62" fmla="*/ 4381500 w 8420100"/>
              <a:gd name="connsiteY62" fmla="*/ 228600 h 3657600"/>
              <a:gd name="connsiteX63" fmla="*/ 3581400 w 8420100"/>
              <a:gd name="connsiteY63" fmla="*/ 276225 h 3657600"/>
              <a:gd name="connsiteX64" fmla="*/ 3162300 w 8420100"/>
              <a:gd name="connsiteY64" fmla="*/ 333375 h 3657600"/>
              <a:gd name="connsiteX65" fmla="*/ 2447925 w 8420100"/>
              <a:gd name="connsiteY65" fmla="*/ 409575 h 3657600"/>
              <a:gd name="connsiteX66" fmla="*/ 0 w 8420100"/>
              <a:gd name="connsiteY66" fmla="*/ 619125 h 3657600"/>
              <a:gd name="connsiteX0" fmla="*/ 0 w 8420100"/>
              <a:gd name="connsiteY0" fmla="*/ 619125 h 3657600"/>
              <a:gd name="connsiteX1" fmla="*/ 381000 w 8420100"/>
              <a:gd name="connsiteY1" fmla="*/ 923925 h 3657600"/>
              <a:gd name="connsiteX2" fmla="*/ 542925 w 8420100"/>
              <a:gd name="connsiteY2" fmla="*/ 904875 h 3657600"/>
              <a:gd name="connsiteX3" fmla="*/ 914400 w 8420100"/>
              <a:gd name="connsiteY3" fmla="*/ 1114425 h 3657600"/>
              <a:gd name="connsiteX4" fmla="*/ 1019175 w 8420100"/>
              <a:gd name="connsiteY4" fmla="*/ 1095375 h 3657600"/>
              <a:gd name="connsiteX5" fmla="*/ 1209675 w 8420100"/>
              <a:gd name="connsiteY5" fmla="*/ 1219200 h 3657600"/>
              <a:gd name="connsiteX6" fmla="*/ 1247775 w 8420100"/>
              <a:gd name="connsiteY6" fmla="*/ 1209675 h 3657600"/>
              <a:gd name="connsiteX7" fmla="*/ 1628775 w 8420100"/>
              <a:gd name="connsiteY7" fmla="*/ 1400175 h 3657600"/>
              <a:gd name="connsiteX8" fmla="*/ 1685925 w 8420100"/>
              <a:gd name="connsiteY8" fmla="*/ 1400175 h 3657600"/>
              <a:gd name="connsiteX9" fmla="*/ 1857375 w 8420100"/>
              <a:gd name="connsiteY9" fmla="*/ 1476375 h 3657600"/>
              <a:gd name="connsiteX10" fmla="*/ 1914525 w 8420100"/>
              <a:gd name="connsiteY10" fmla="*/ 1476375 h 3657600"/>
              <a:gd name="connsiteX11" fmla="*/ 2124075 w 8420100"/>
              <a:gd name="connsiteY11" fmla="*/ 1619250 h 3657600"/>
              <a:gd name="connsiteX12" fmla="*/ 3086100 w 8420100"/>
              <a:gd name="connsiteY12" fmla="*/ 2000250 h 3657600"/>
              <a:gd name="connsiteX13" fmla="*/ 3086100 w 8420100"/>
              <a:gd name="connsiteY13" fmla="*/ 2076450 h 3657600"/>
              <a:gd name="connsiteX14" fmla="*/ 2724150 w 8420100"/>
              <a:gd name="connsiteY14" fmla="*/ 2162175 h 3657600"/>
              <a:gd name="connsiteX15" fmla="*/ 3429000 w 8420100"/>
              <a:gd name="connsiteY15" fmla="*/ 2657475 h 3657600"/>
              <a:gd name="connsiteX16" fmla="*/ 3743325 w 8420100"/>
              <a:gd name="connsiteY16" fmla="*/ 2809875 h 3657600"/>
              <a:gd name="connsiteX17" fmla="*/ 3914775 w 8420100"/>
              <a:gd name="connsiteY17" fmla="*/ 2790825 h 3657600"/>
              <a:gd name="connsiteX18" fmla="*/ 4114800 w 8420100"/>
              <a:gd name="connsiteY18" fmla="*/ 2876550 h 3657600"/>
              <a:gd name="connsiteX19" fmla="*/ 4514850 w 8420100"/>
              <a:gd name="connsiteY19" fmla="*/ 2914650 h 3657600"/>
              <a:gd name="connsiteX20" fmla="*/ 4657725 w 8420100"/>
              <a:gd name="connsiteY20" fmla="*/ 2905125 h 3657600"/>
              <a:gd name="connsiteX21" fmla="*/ 5010150 w 8420100"/>
              <a:gd name="connsiteY21" fmla="*/ 3171825 h 3657600"/>
              <a:gd name="connsiteX22" fmla="*/ 5086350 w 8420100"/>
              <a:gd name="connsiteY22" fmla="*/ 3228975 h 3657600"/>
              <a:gd name="connsiteX23" fmla="*/ 5143500 w 8420100"/>
              <a:gd name="connsiteY23" fmla="*/ 3286125 h 3657600"/>
              <a:gd name="connsiteX24" fmla="*/ 5200650 w 8420100"/>
              <a:gd name="connsiteY24" fmla="*/ 3324225 h 3657600"/>
              <a:gd name="connsiteX25" fmla="*/ 5248275 w 8420100"/>
              <a:gd name="connsiteY25" fmla="*/ 3371850 h 3657600"/>
              <a:gd name="connsiteX26" fmla="*/ 5267325 w 8420100"/>
              <a:gd name="connsiteY26" fmla="*/ 3400425 h 3657600"/>
              <a:gd name="connsiteX27" fmla="*/ 5324475 w 8420100"/>
              <a:gd name="connsiteY27" fmla="*/ 3438525 h 3657600"/>
              <a:gd name="connsiteX28" fmla="*/ 5381625 w 8420100"/>
              <a:gd name="connsiteY28" fmla="*/ 3457575 h 3657600"/>
              <a:gd name="connsiteX29" fmla="*/ 5438775 w 8420100"/>
              <a:gd name="connsiteY29" fmla="*/ 3495675 h 3657600"/>
              <a:gd name="connsiteX30" fmla="*/ 5467350 w 8420100"/>
              <a:gd name="connsiteY30" fmla="*/ 3505200 h 3657600"/>
              <a:gd name="connsiteX31" fmla="*/ 5553075 w 8420100"/>
              <a:gd name="connsiteY31" fmla="*/ 3552825 h 3657600"/>
              <a:gd name="connsiteX32" fmla="*/ 5572125 w 8420100"/>
              <a:gd name="connsiteY32" fmla="*/ 3552825 h 3657600"/>
              <a:gd name="connsiteX33" fmla="*/ 5793581 w 8420100"/>
              <a:gd name="connsiteY33" fmla="*/ 3650456 h 3657600"/>
              <a:gd name="connsiteX34" fmla="*/ 8420100 w 8420100"/>
              <a:gd name="connsiteY34" fmla="*/ 3657600 h 3657600"/>
              <a:gd name="connsiteX35" fmla="*/ 8420100 w 8420100"/>
              <a:gd name="connsiteY35" fmla="*/ 971550 h 3657600"/>
              <a:gd name="connsiteX36" fmla="*/ 8286750 w 8420100"/>
              <a:gd name="connsiteY36" fmla="*/ 981075 h 3657600"/>
              <a:gd name="connsiteX37" fmla="*/ 7743825 w 8420100"/>
              <a:gd name="connsiteY37" fmla="*/ 904875 h 3657600"/>
              <a:gd name="connsiteX38" fmla="*/ 7810500 w 8420100"/>
              <a:gd name="connsiteY38" fmla="*/ 847725 h 3657600"/>
              <a:gd name="connsiteX39" fmla="*/ 8039100 w 8420100"/>
              <a:gd name="connsiteY39" fmla="*/ 771525 h 3657600"/>
              <a:gd name="connsiteX40" fmla="*/ 8115300 w 8420100"/>
              <a:gd name="connsiteY40" fmla="*/ 742950 h 3657600"/>
              <a:gd name="connsiteX41" fmla="*/ 8029575 w 8420100"/>
              <a:gd name="connsiteY41" fmla="*/ 714375 h 3657600"/>
              <a:gd name="connsiteX42" fmla="*/ 7810500 w 8420100"/>
              <a:gd name="connsiteY42" fmla="*/ 676275 h 3657600"/>
              <a:gd name="connsiteX43" fmla="*/ 7524750 w 8420100"/>
              <a:gd name="connsiteY43" fmla="*/ 628650 h 3657600"/>
              <a:gd name="connsiteX44" fmla="*/ 7324725 w 8420100"/>
              <a:gd name="connsiteY44" fmla="*/ 619125 h 3657600"/>
              <a:gd name="connsiteX45" fmla="*/ 7038975 w 8420100"/>
              <a:gd name="connsiteY45" fmla="*/ 619125 h 3657600"/>
              <a:gd name="connsiteX46" fmla="*/ 6886575 w 8420100"/>
              <a:gd name="connsiteY46" fmla="*/ 628650 h 3657600"/>
              <a:gd name="connsiteX47" fmla="*/ 6781800 w 8420100"/>
              <a:gd name="connsiteY47" fmla="*/ 647700 h 3657600"/>
              <a:gd name="connsiteX48" fmla="*/ 6477000 w 8420100"/>
              <a:gd name="connsiteY48" fmla="*/ 571500 h 3657600"/>
              <a:gd name="connsiteX49" fmla="*/ 6343650 w 8420100"/>
              <a:gd name="connsiteY49" fmla="*/ 533400 h 3657600"/>
              <a:gd name="connsiteX50" fmla="*/ 6191250 w 8420100"/>
              <a:gd name="connsiteY50" fmla="*/ 523875 h 3657600"/>
              <a:gd name="connsiteX51" fmla="*/ 6200775 w 8420100"/>
              <a:gd name="connsiteY51" fmla="*/ 438150 h 3657600"/>
              <a:gd name="connsiteX52" fmla="*/ 6248400 w 8420100"/>
              <a:gd name="connsiteY52" fmla="*/ 342900 h 3657600"/>
              <a:gd name="connsiteX53" fmla="*/ 6334125 w 8420100"/>
              <a:gd name="connsiteY53" fmla="*/ 314325 h 3657600"/>
              <a:gd name="connsiteX54" fmla="*/ 6410325 w 8420100"/>
              <a:gd name="connsiteY54" fmla="*/ 209550 h 3657600"/>
              <a:gd name="connsiteX55" fmla="*/ 6572250 w 8420100"/>
              <a:gd name="connsiteY55" fmla="*/ 180975 h 3657600"/>
              <a:gd name="connsiteX56" fmla="*/ 6772275 w 8420100"/>
              <a:gd name="connsiteY56" fmla="*/ 180975 h 3657600"/>
              <a:gd name="connsiteX57" fmla="*/ 6772275 w 8420100"/>
              <a:gd name="connsiteY57" fmla="*/ 104775 h 3657600"/>
              <a:gd name="connsiteX58" fmla="*/ 6696075 w 8420100"/>
              <a:gd name="connsiteY58" fmla="*/ 95250 h 3657600"/>
              <a:gd name="connsiteX59" fmla="*/ 6657975 w 8420100"/>
              <a:gd name="connsiteY59" fmla="*/ 66675 h 3657600"/>
              <a:gd name="connsiteX60" fmla="*/ 6677025 w 8420100"/>
              <a:gd name="connsiteY60" fmla="*/ 0 h 3657600"/>
              <a:gd name="connsiteX61" fmla="*/ 4410075 w 8420100"/>
              <a:gd name="connsiteY61" fmla="*/ 247650 h 3657600"/>
              <a:gd name="connsiteX62" fmla="*/ 4381500 w 8420100"/>
              <a:gd name="connsiteY62" fmla="*/ 228600 h 3657600"/>
              <a:gd name="connsiteX63" fmla="*/ 3581400 w 8420100"/>
              <a:gd name="connsiteY63" fmla="*/ 276225 h 3657600"/>
              <a:gd name="connsiteX64" fmla="*/ 3162300 w 8420100"/>
              <a:gd name="connsiteY64" fmla="*/ 333375 h 3657600"/>
              <a:gd name="connsiteX65" fmla="*/ 2447925 w 8420100"/>
              <a:gd name="connsiteY65" fmla="*/ 409575 h 3657600"/>
              <a:gd name="connsiteX66" fmla="*/ 0 w 8420100"/>
              <a:gd name="connsiteY66" fmla="*/ 619125 h 3657600"/>
              <a:gd name="connsiteX0" fmla="*/ 0 w 8420100"/>
              <a:gd name="connsiteY0" fmla="*/ 619125 h 3657600"/>
              <a:gd name="connsiteX1" fmla="*/ 381000 w 8420100"/>
              <a:gd name="connsiteY1" fmla="*/ 923925 h 3657600"/>
              <a:gd name="connsiteX2" fmla="*/ 542925 w 8420100"/>
              <a:gd name="connsiteY2" fmla="*/ 904875 h 3657600"/>
              <a:gd name="connsiteX3" fmla="*/ 914400 w 8420100"/>
              <a:gd name="connsiteY3" fmla="*/ 1114425 h 3657600"/>
              <a:gd name="connsiteX4" fmla="*/ 1019175 w 8420100"/>
              <a:gd name="connsiteY4" fmla="*/ 1095375 h 3657600"/>
              <a:gd name="connsiteX5" fmla="*/ 1209675 w 8420100"/>
              <a:gd name="connsiteY5" fmla="*/ 1219200 h 3657600"/>
              <a:gd name="connsiteX6" fmla="*/ 1247775 w 8420100"/>
              <a:gd name="connsiteY6" fmla="*/ 1209675 h 3657600"/>
              <a:gd name="connsiteX7" fmla="*/ 1628775 w 8420100"/>
              <a:gd name="connsiteY7" fmla="*/ 1400175 h 3657600"/>
              <a:gd name="connsiteX8" fmla="*/ 1685925 w 8420100"/>
              <a:gd name="connsiteY8" fmla="*/ 1400175 h 3657600"/>
              <a:gd name="connsiteX9" fmla="*/ 1857375 w 8420100"/>
              <a:gd name="connsiteY9" fmla="*/ 1476375 h 3657600"/>
              <a:gd name="connsiteX10" fmla="*/ 1914525 w 8420100"/>
              <a:gd name="connsiteY10" fmla="*/ 1476375 h 3657600"/>
              <a:gd name="connsiteX11" fmla="*/ 2124075 w 8420100"/>
              <a:gd name="connsiteY11" fmla="*/ 1619250 h 3657600"/>
              <a:gd name="connsiteX12" fmla="*/ 3086100 w 8420100"/>
              <a:gd name="connsiteY12" fmla="*/ 2000250 h 3657600"/>
              <a:gd name="connsiteX13" fmla="*/ 3086100 w 8420100"/>
              <a:gd name="connsiteY13" fmla="*/ 2076450 h 3657600"/>
              <a:gd name="connsiteX14" fmla="*/ 2724150 w 8420100"/>
              <a:gd name="connsiteY14" fmla="*/ 2162175 h 3657600"/>
              <a:gd name="connsiteX15" fmla="*/ 3429000 w 8420100"/>
              <a:gd name="connsiteY15" fmla="*/ 2657475 h 3657600"/>
              <a:gd name="connsiteX16" fmla="*/ 3743325 w 8420100"/>
              <a:gd name="connsiteY16" fmla="*/ 2809875 h 3657600"/>
              <a:gd name="connsiteX17" fmla="*/ 3914775 w 8420100"/>
              <a:gd name="connsiteY17" fmla="*/ 2790825 h 3657600"/>
              <a:gd name="connsiteX18" fmla="*/ 4114800 w 8420100"/>
              <a:gd name="connsiteY18" fmla="*/ 2876550 h 3657600"/>
              <a:gd name="connsiteX19" fmla="*/ 4514850 w 8420100"/>
              <a:gd name="connsiteY19" fmla="*/ 2914650 h 3657600"/>
              <a:gd name="connsiteX20" fmla="*/ 4683919 w 8420100"/>
              <a:gd name="connsiteY20" fmla="*/ 2969419 h 3657600"/>
              <a:gd name="connsiteX21" fmla="*/ 5010150 w 8420100"/>
              <a:gd name="connsiteY21" fmla="*/ 3171825 h 3657600"/>
              <a:gd name="connsiteX22" fmla="*/ 5086350 w 8420100"/>
              <a:gd name="connsiteY22" fmla="*/ 3228975 h 3657600"/>
              <a:gd name="connsiteX23" fmla="*/ 5143500 w 8420100"/>
              <a:gd name="connsiteY23" fmla="*/ 3286125 h 3657600"/>
              <a:gd name="connsiteX24" fmla="*/ 5200650 w 8420100"/>
              <a:gd name="connsiteY24" fmla="*/ 3324225 h 3657600"/>
              <a:gd name="connsiteX25" fmla="*/ 5248275 w 8420100"/>
              <a:gd name="connsiteY25" fmla="*/ 3371850 h 3657600"/>
              <a:gd name="connsiteX26" fmla="*/ 5267325 w 8420100"/>
              <a:gd name="connsiteY26" fmla="*/ 3400425 h 3657600"/>
              <a:gd name="connsiteX27" fmla="*/ 5324475 w 8420100"/>
              <a:gd name="connsiteY27" fmla="*/ 3438525 h 3657600"/>
              <a:gd name="connsiteX28" fmla="*/ 5381625 w 8420100"/>
              <a:gd name="connsiteY28" fmla="*/ 3457575 h 3657600"/>
              <a:gd name="connsiteX29" fmla="*/ 5438775 w 8420100"/>
              <a:gd name="connsiteY29" fmla="*/ 3495675 h 3657600"/>
              <a:gd name="connsiteX30" fmla="*/ 5467350 w 8420100"/>
              <a:gd name="connsiteY30" fmla="*/ 3505200 h 3657600"/>
              <a:gd name="connsiteX31" fmla="*/ 5553075 w 8420100"/>
              <a:gd name="connsiteY31" fmla="*/ 3552825 h 3657600"/>
              <a:gd name="connsiteX32" fmla="*/ 5572125 w 8420100"/>
              <a:gd name="connsiteY32" fmla="*/ 3552825 h 3657600"/>
              <a:gd name="connsiteX33" fmla="*/ 5793581 w 8420100"/>
              <a:gd name="connsiteY33" fmla="*/ 3650456 h 3657600"/>
              <a:gd name="connsiteX34" fmla="*/ 8420100 w 8420100"/>
              <a:gd name="connsiteY34" fmla="*/ 3657600 h 3657600"/>
              <a:gd name="connsiteX35" fmla="*/ 8420100 w 8420100"/>
              <a:gd name="connsiteY35" fmla="*/ 971550 h 3657600"/>
              <a:gd name="connsiteX36" fmla="*/ 8286750 w 8420100"/>
              <a:gd name="connsiteY36" fmla="*/ 981075 h 3657600"/>
              <a:gd name="connsiteX37" fmla="*/ 7743825 w 8420100"/>
              <a:gd name="connsiteY37" fmla="*/ 904875 h 3657600"/>
              <a:gd name="connsiteX38" fmla="*/ 7810500 w 8420100"/>
              <a:gd name="connsiteY38" fmla="*/ 847725 h 3657600"/>
              <a:gd name="connsiteX39" fmla="*/ 8039100 w 8420100"/>
              <a:gd name="connsiteY39" fmla="*/ 771525 h 3657600"/>
              <a:gd name="connsiteX40" fmla="*/ 8115300 w 8420100"/>
              <a:gd name="connsiteY40" fmla="*/ 742950 h 3657600"/>
              <a:gd name="connsiteX41" fmla="*/ 8029575 w 8420100"/>
              <a:gd name="connsiteY41" fmla="*/ 714375 h 3657600"/>
              <a:gd name="connsiteX42" fmla="*/ 7810500 w 8420100"/>
              <a:gd name="connsiteY42" fmla="*/ 676275 h 3657600"/>
              <a:gd name="connsiteX43" fmla="*/ 7524750 w 8420100"/>
              <a:gd name="connsiteY43" fmla="*/ 628650 h 3657600"/>
              <a:gd name="connsiteX44" fmla="*/ 7324725 w 8420100"/>
              <a:gd name="connsiteY44" fmla="*/ 619125 h 3657600"/>
              <a:gd name="connsiteX45" fmla="*/ 7038975 w 8420100"/>
              <a:gd name="connsiteY45" fmla="*/ 619125 h 3657600"/>
              <a:gd name="connsiteX46" fmla="*/ 6886575 w 8420100"/>
              <a:gd name="connsiteY46" fmla="*/ 628650 h 3657600"/>
              <a:gd name="connsiteX47" fmla="*/ 6781800 w 8420100"/>
              <a:gd name="connsiteY47" fmla="*/ 647700 h 3657600"/>
              <a:gd name="connsiteX48" fmla="*/ 6477000 w 8420100"/>
              <a:gd name="connsiteY48" fmla="*/ 571500 h 3657600"/>
              <a:gd name="connsiteX49" fmla="*/ 6343650 w 8420100"/>
              <a:gd name="connsiteY49" fmla="*/ 533400 h 3657600"/>
              <a:gd name="connsiteX50" fmla="*/ 6191250 w 8420100"/>
              <a:gd name="connsiteY50" fmla="*/ 523875 h 3657600"/>
              <a:gd name="connsiteX51" fmla="*/ 6200775 w 8420100"/>
              <a:gd name="connsiteY51" fmla="*/ 438150 h 3657600"/>
              <a:gd name="connsiteX52" fmla="*/ 6248400 w 8420100"/>
              <a:gd name="connsiteY52" fmla="*/ 342900 h 3657600"/>
              <a:gd name="connsiteX53" fmla="*/ 6334125 w 8420100"/>
              <a:gd name="connsiteY53" fmla="*/ 314325 h 3657600"/>
              <a:gd name="connsiteX54" fmla="*/ 6410325 w 8420100"/>
              <a:gd name="connsiteY54" fmla="*/ 209550 h 3657600"/>
              <a:gd name="connsiteX55" fmla="*/ 6572250 w 8420100"/>
              <a:gd name="connsiteY55" fmla="*/ 180975 h 3657600"/>
              <a:gd name="connsiteX56" fmla="*/ 6772275 w 8420100"/>
              <a:gd name="connsiteY56" fmla="*/ 180975 h 3657600"/>
              <a:gd name="connsiteX57" fmla="*/ 6772275 w 8420100"/>
              <a:gd name="connsiteY57" fmla="*/ 104775 h 3657600"/>
              <a:gd name="connsiteX58" fmla="*/ 6696075 w 8420100"/>
              <a:gd name="connsiteY58" fmla="*/ 95250 h 3657600"/>
              <a:gd name="connsiteX59" fmla="*/ 6657975 w 8420100"/>
              <a:gd name="connsiteY59" fmla="*/ 66675 h 3657600"/>
              <a:gd name="connsiteX60" fmla="*/ 6677025 w 8420100"/>
              <a:gd name="connsiteY60" fmla="*/ 0 h 3657600"/>
              <a:gd name="connsiteX61" fmla="*/ 4410075 w 8420100"/>
              <a:gd name="connsiteY61" fmla="*/ 247650 h 3657600"/>
              <a:gd name="connsiteX62" fmla="*/ 4381500 w 8420100"/>
              <a:gd name="connsiteY62" fmla="*/ 228600 h 3657600"/>
              <a:gd name="connsiteX63" fmla="*/ 3581400 w 8420100"/>
              <a:gd name="connsiteY63" fmla="*/ 276225 h 3657600"/>
              <a:gd name="connsiteX64" fmla="*/ 3162300 w 8420100"/>
              <a:gd name="connsiteY64" fmla="*/ 333375 h 3657600"/>
              <a:gd name="connsiteX65" fmla="*/ 2447925 w 8420100"/>
              <a:gd name="connsiteY65" fmla="*/ 409575 h 3657600"/>
              <a:gd name="connsiteX66" fmla="*/ 0 w 8420100"/>
              <a:gd name="connsiteY66" fmla="*/ 619125 h 3657600"/>
              <a:gd name="connsiteX0" fmla="*/ 0 w 8420100"/>
              <a:gd name="connsiteY0" fmla="*/ 619125 h 3657600"/>
              <a:gd name="connsiteX1" fmla="*/ 381000 w 8420100"/>
              <a:gd name="connsiteY1" fmla="*/ 923925 h 3657600"/>
              <a:gd name="connsiteX2" fmla="*/ 542925 w 8420100"/>
              <a:gd name="connsiteY2" fmla="*/ 904875 h 3657600"/>
              <a:gd name="connsiteX3" fmla="*/ 914400 w 8420100"/>
              <a:gd name="connsiteY3" fmla="*/ 1114425 h 3657600"/>
              <a:gd name="connsiteX4" fmla="*/ 1019175 w 8420100"/>
              <a:gd name="connsiteY4" fmla="*/ 1095375 h 3657600"/>
              <a:gd name="connsiteX5" fmla="*/ 1209675 w 8420100"/>
              <a:gd name="connsiteY5" fmla="*/ 1219200 h 3657600"/>
              <a:gd name="connsiteX6" fmla="*/ 1247775 w 8420100"/>
              <a:gd name="connsiteY6" fmla="*/ 1209675 h 3657600"/>
              <a:gd name="connsiteX7" fmla="*/ 1628775 w 8420100"/>
              <a:gd name="connsiteY7" fmla="*/ 1400175 h 3657600"/>
              <a:gd name="connsiteX8" fmla="*/ 1685925 w 8420100"/>
              <a:gd name="connsiteY8" fmla="*/ 1400175 h 3657600"/>
              <a:gd name="connsiteX9" fmla="*/ 1857375 w 8420100"/>
              <a:gd name="connsiteY9" fmla="*/ 1476375 h 3657600"/>
              <a:gd name="connsiteX10" fmla="*/ 1914525 w 8420100"/>
              <a:gd name="connsiteY10" fmla="*/ 1476375 h 3657600"/>
              <a:gd name="connsiteX11" fmla="*/ 2124075 w 8420100"/>
              <a:gd name="connsiteY11" fmla="*/ 1619250 h 3657600"/>
              <a:gd name="connsiteX12" fmla="*/ 3086100 w 8420100"/>
              <a:gd name="connsiteY12" fmla="*/ 2000250 h 3657600"/>
              <a:gd name="connsiteX13" fmla="*/ 3086100 w 8420100"/>
              <a:gd name="connsiteY13" fmla="*/ 2076450 h 3657600"/>
              <a:gd name="connsiteX14" fmla="*/ 2724150 w 8420100"/>
              <a:gd name="connsiteY14" fmla="*/ 2162175 h 3657600"/>
              <a:gd name="connsiteX15" fmla="*/ 3429000 w 8420100"/>
              <a:gd name="connsiteY15" fmla="*/ 2657475 h 3657600"/>
              <a:gd name="connsiteX16" fmla="*/ 3743325 w 8420100"/>
              <a:gd name="connsiteY16" fmla="*/ 2809875 h 3657600"/>
              <a:gd name="connsiteX17" fmla="*/ 3914775 w 8420100"/>
              <a:gd name="connsiteY17" fmla="*/ 2790825 h 3657600"/>
              <a:gd name="connsiteX18" fmla="*/ 4114800 w 8420100"/>
              <a:gd name="connsiteY18" fmla="*/ 2876550 h 3657600"/>
              <a:gd name="connsiteX19" fmla="*/ 4429125 w 8420100"/>
              <a:gd name="connsiteY19" fmla="*/ 2914650 h 3657600"/>
              <a:gd name="connsiteX20" fmla="*/ 4683919 w 8420100"/>
              <a:gd name="connsiteY20" fmla="*/ 2969419 h 3657600"/>
              <a:gd name="connsiteX21" fmla="*/ 5010150 w 8420100"/>
              <a:gd name="connsiteY21" fmla="*/ 3171825 h 3657600"/>
              <a:gd name="connsiteX22" fmla="*/ 5086350 w 8420100"/>
              <a:gd name="connsiteY22" fmla="*/ 3228975 h 3657600"/>
              <a:gd name="connsiteX23" fmla="*/ 5143500 w 8420100"/>
              <a:gd name="connsiteY23" fmla="*/ 3286125 h 3657600"/>
              <a:gd name="connsiteX24" fmla="*/ 5200650 w 8420100"/>
              <a:gd name="connsiteY24" fmla="*/ 3324225 h 3657600"/>
              <a:gd name="connsiteX25" fmla="*/ 5248275 w 8420100"/>
              <a:gd name="connsiteY25" fmla="*/ 3371850 h 3657600"/>
              <a:gd name="connsiteX26" fmla="*/ 5267325 w 8420100"/>
              <a:gd name="connsiteY26" fmla="*/ 3400425 h 3657600"/>
              <a:gd name="connsiteX27" fmla="*/ 5324475 w 8420100"/>
              <a:gd name="connsiteY27" fmla="*/ 3438525 h 3657600"/>
              <a:gd name="connsiteX28" fmla="*/ 5381625 w 8420100"/>
              <a:gd name="connsiteY28" fmla="*/ 3457575 h 3657600"/>
              <a:gd name="connsiteX29" fmla="*/ 5438775 w 8420100"/>
              <a:gd name="connsiteY29" fmla="*/ 3495675 h 3657600"/>
              <a:gd name="connsiteX30" fmla="*/ 5467350 w 8420100"/>
              <a:gd name="connsiteY30" fmla="*/ 3505200 h 3657600"/>
              <a:gd name="connsiteX31" fmla="*/ 5553075 w 8420100"/>
              <a:gd name="connsiteY31" fmla="*/ 3552825 h 3657600"/>
              <a:gd name="connsiteX32" fmla="*/ 5572125 w 8420100"/>
              <a:gd name="connsiteY32" fmla="*/ 3552825 h 3657600"/>
              <a:gd name="connsiteX33" fmla="*/ 5793581 w 8420100"/>
              <a:gd name="connsiteY33" fmla="*/ 3650456 h 3657600"/>
              <a:gd name="connsiteX34" fmla="*/ 8420100 w 8420100"/>
              <a:gd name="connsiteY34" fmla="*/ 3657600 h 3657600"/>
              <a:gd name="connsiteX35" fmla="*/ 8420100 w 8420100"/>
              <a:gd name="connsiteY35" fmla="*/ 971550 h 3657600"/>
              <a:gd name="connsiteX36" fmla="*/ 8286750 w 8420100"/>
              <a:gd name="connsiteY36" fmla="*/ 981075 h 3657600"/>
              <a:gd name="connsiteX37" fmla="*/ 7743825 w 8420100"/>
              <a:gd name="connsiteY37" fmla="*/ 904875 h 3657600"/>
              <a:gd name="connsiteX38" fmla="*/ 7810500 w 8420100"/>
              <a:gd name="connsiteY38" fmla="*/ 847725 h 3657600"/>
              <a:gd name="connsiteX39" fmla="*/ 8039100 w 8420100"/>
              <a:gd name="connsiteY39" fmla="*/ 771525 h 3657600"/>
              <a:gd name="connsiteX40" fmla="*/ 8115300 w 8420100"/>
              <a:gd name="connsiteY40" fmla="*/ 742950 h 3657600"/>
              <a:gd name="connsiteX41" fmla="*/ 8029575 w 8420100"/>
              <a:gd name="connsiteY41" fmla="*/ 714375 h 3657600"/>
              <a:gd name="connsiteX42" fmla="*/ 7810500 w 8420100"/>
              <a:gd name="connsiteY42" fmla="*/ 676275 h 3657600"/>
              <a:gd name="connsiteX43" fmla="*/ 7524750 w 8420100"/>
              <a:gd name="connsiteY43" fmla="*/ 628650 h 3657600"/>
              <a:gd name="connsiteX44" fmla="*/ 7324725 w 8420100"/>
              <a:gd name="connsiteY44" fmla="*/ 619125 h 3657600"/>
              <a:gd name="connsiteX45" fmla="*/ 7038975 w 8420100"/>
              <a:gd name="connsiteY45" fmla="*/ 619125 h 3657600"/>
              <a:gd name="connsiteX46" fmla="*/ 6886575 w 8420100"/>
              <a:gd name="connsiteY46" fmla="*/ 628650 h 3657600"/>
              <a:gd name="connsiteX47" fmla="*/ 6781800 w 8420100"/>
              <a:gd name="connsiteY47" fmla="*/ 647700 h 3657600"/>
              <a:gd name="connsiteX48" fmla="*/ 6477000 w 8420100"/>
              <a:gd name="connsiteY48" fmla="*/ 571500 h 3657600"/>
              <a:gd name="connsiteX49" fmla="*/ 6343650 w 8420100"/>
              <a:gd name="connsiteY49" fmla="*/ 533400 h 3657600"/>
              <a:gd name="connsiteX50" fmla="*/ 6191250 w 8420100"/>
              <a:gd name="connsiteY50" fmla="*/ 523875 h 3657600"/>
              <a:gd name="connsiteX51" fmla="*/ 6200775 w 8420100"/>
              <a:gd name="connsiteY51" fmla="*/ 438150 h 3657600"/>
              <a:gd name="connsiteX52" fmla="*/ 6248400 w 8420100"/>
              <a:gd name="connsiteY52" fmla="*/ 342900 h 3657600"/>
              <a:gd name="connsiteX53" fmla="*/ 6334125 w 8420100"/>
              <a:gd name="connsiteY53" fmla="*/ 314325 h 3657600"/>
              <a:gd name="connsiteX54" fmla="*/ 6410325 w 8420100"/>
              <a:gd name="connsiteY54" fmla="*/ 209550 h 3657600"/>
              <a:gd name="connsiteX55" fmla="*/ 6572250 w 8420100"/>
              <a:gd name="connsiteY55" fmla="*/ 180975 h 3657600"/>
              <a:gd name="connsiteX56" fmla="*/ 6772275 w 8420100"/>
              <a:gd name="connsiteY56" fmla="*/ 180975 h 3657600"/>
              <a:gd name="connsiteX57" fmla="*/ 6772275 w 8420100"/>
              <a:gd name="connsiteY57" fmla="*/ 104775 h 3657600"/>
              <a:gd name="connsiteX58" fmla="*/ 6696075 w 8420100"/>
              <a:gd name="connsiteY58" fmla="*/ 95250 h 3657600"/>
              <a:gd name="connsiteX59" fmla="*/ 6657975 w 8420100"/>
              <a:gd name="connsiteY59" fmla="*/ 66675 h 3657600"/>
              <a:gd name="connsiteX60" fmla="*/ 6677025 w 8420100"/>
              <a:gd name="connsiteY60" fmla="*/ 0 h 3657600"/>
              <a:gd name="connsiteX61" fmla="*/ 4410075 w 8420100"/>
              <a:gd name="connsiteY61" fmla="*/ 247650 h 3657600"/>
              <a:gd name="connsiteX62" fmla="*/ 4381500 w 8420100"/>
              <a:gd name="connsiteY62" fmla="*/ 228600 h 3657600"/>
              <a:gd name="connsiteX63" fmla="*/ 3581400 w 8420100"/>
              <a:gd name="connsiteY63" fmla="*/ 276225 h 3657600"/>
              <a:gd name="connsiteX64" fmla="*/ 3162300 w 8420100"/>
              <a:gd name="connsiteY64" fmla="*/ 333375 h 3657600"/>
              <a:gd name="connsiteX65" fmla="*/ 2447925 w 8420100"/>
              <a:gd name="connsiteY65" fmla="*/ 409575 h 3657600"/>
              <a:gd name="connsiteX66" fmla="*/ 0 w 8420100"/>
              <a:gd name="connsiteY66" fmla="*/ 619125 h 3657600"/>
              <a:gd name="connsiteX0" fmla="*/ 0 w 8420100"/>
              <a:gd name="connsiteY0" fmla="*/ 619125 h 3657600"/>
              <a:gd name="connsiteX1" fmla="*/ 381000 w 8420100"/>
              <a:gd name="connsiteY1" fmla="*/ 923925 h 3657600"/>
              <a:gd name="connsiteX2" fmla="*/ 542925 w 8420100"/>
              <a:gd name="connsiteY2" fmla="*/ 904875 h 3657600"/>
              <a:gd name="connsiteX3" fmla="*/ 914400 w 8420100"/>
              <a:gd name="connsiteY3" fmla="*/ 1114425 h 3657600"/>
              <a:gd name="connsiteX4" fmla="*/ 1000125 w 8420100"/>
              <a:gd name="connsiteY4" fmla="*/ 1102519 h 3657600"/>
              <a:gd name="connsiteX5" fmla="*/ 1209675 w 8420100"/>
              <a:gd name="connsiteY5" fmla="*/ 1219200 h 3657600"/>
              <a:gd name="connsiteX6" fmla="*/ 1247775 w 8420100"/>
              <a:gd name="connsiteY6" fmla="*/ 1209675 h 3657600"/>
              <a:gd name="connsiteX7" fmla="*/ 1628775 w 8420100"/>
              <a:gd name="connsiteY7" fmla="*/ 1400175 h 3657600"/>
              <a:gd name="connsiteX8" fmla="*/ 1685925 w 8420100"/>
              <a:gd name="connsiteY8" fmla="*/ 1400175 h 3657600"/>
              <a:gd name="connsiteX9" fmla="*/ 1857375 w 8420100"/>
              <a:gd name="connsiteY9" fmla="*/ 1476375 h 3657600"/>
              <a:gd name="connsiteX10" fmla="*/ 1914525 w 8420100"/>
              <a:gd name="connsiteY10" fmla="*/ 1476375 h 3657600"/>
              <a:gd name="connsiteX11" fmla="*/ 2124075 w 8420100"/>
              <a:gd name="connsiteY11" fmla="*/ 1619250 h 3657600"/>
              <a:gd name="connsiteX12" fmla="*/ 3086100 w 8420100"/>
              <a:gd name="connsiteY12" fmla="*/ 2000250 h 3657600"/>
              <a:gd name="connsiteX13" fmla="*/ 3086100 w 8420100"/>
              <a:gd name="connsiteY13" fmla="*/ 2076450 h 3657600"/>
              <a:gd name="connsiteX14" fmla="*/ 2724150 w 8420100"/>
              <a:gd name="connsiteY14" fmla="*/ 2162175 h 3657600"/>
              <a:gd name="connsiteX15" fmla="*/ 3429000 w 8420100"/>
              <a:gd name="connsiteY15" fmla="*/ 2657475 h 3657600"/>
              <a:gd name="connsiteX16" fmla="*/ 3743325 w 8420100"/>
              <a:gd name="connsiteY16" fmla="*/ 2809875 h 3657600"/>
              <a:gd name="connsiteX17" fmla="*/ 3914775 w 8420100"/>
              <a:gd name="connsiteY17" fmla="*/ 2790825 h 3657600"/>
              <a:gd name="connsiteX18" fmla="*/ 4114800 w 8420100"/>
              <a:gd name="connsiteY18" fmla="*/ 2876550 h 3657600"/>
              <a:gd name="connsiteX19" fmla="*/ 4429125 w 8420100"/>
              <a:gd name="connsiteY19" fmla="*/ 2914650 h 3657600"/>
              <a:gd name="connsiteX20" fmla="*/ 4683919 w 8420100"/>
              <a:gd name="connsiteY20" fmla="*/ 2969419 h 3657600"/>
              <a:gd name="connsiteX21" fmla="*/ 5010150 w 8420100"/>
              <a:gd name="connsiteY21" fmla="*/ 3171825 h 3657600"/>
              <a:gd name="connsiteX22" fmla="*/ 5086350 w 8420100"/>
              <a:gd name="connsiteY22" fmla="*/ 3228975 h 3657600"/>
              <a:gd name="connsiteX23" fmla="*/ 5143500 w 8420100"/>
              <a:gd name="connsiteY23" fmla="*/ 3286125 h 3657600"/>
              <a:gd name="connsiteX24" fmla="*/ 5200650 w 8420100"/>
              <a:gd name="connsiteY24" fmla="*/ 3324225 h 3657600"/>
              <a:gd name="connsiteX25" fmla="*/ 5248275 w 8420100"/>
              <a:gd name="connsiteY25" fmla="*/ 3371850 h 3657600"/>
              <a:gd name="connsiteX26" fmla="*/ 5267325 w 8420100"/>
              <a:gd name="connsiteY26" fmla="*/ 3400425 h 3657600"/>
              <a:gd name="connsiteX27" fmla="*/ 5324475 w 8420100"/>
              <a:gd name="connsiteY27" fmla="*/ 3438525 h 3657600"/>
              <a:gd name="connsiteX28" fmla="*/ 5381625 w 8420100"/>
              <a:gd name="connsiteY28" fmla="*/ 3457575 h 3657600"/>
              <a:gd name="connsiteX29" fmla="*/ 5438775 w 8420100"/>
              <a:gd name="connsiteY29" fmla="*/ 3495675 h 3657600"/>
              <a:gd name="connsiteX30" fmla="*/ 5467350 w 8420100"/>
              <a:gd name="connsiteY30" fmla="*/ 3505200 h 3657600"/>
              <a:gd name="connsiteX31" fmla="*/ 5553075 w 8420100"/>
              <a:gd name="connsiteY31" fmla="*/ 3552825 h 3657600"/>
              <a:gd name="connsiteX32" fmla="*/ 5572125 w 8420100"/>
              <a:gd name="connsiteY32" fmla="*/ 3552825 h 3657600"/>
              <a:gd name="connsiteX33" fmla="*/ 5793581 w 8420100"/>
              <a:gd name="connsiteY33" fmla="*/ 3650456 h 3657600"/>
              <a:gd name="connsiteX34" fmla="*/ 8420100 w 8420100"/>
              <a:gd name="connsiteY34" fmla="*/ 3657600 h 3657600"/>
              <a:gd name="connsiteX35" fmla="*/ 8420100 w 8420100"/>
              <a:gd name="connsiteY35" fmla="*/ 971550 h 3657600"/>
              <a:gd name="connsiteX36" fmla="*/ 8286750 w 8420100"/>
              <a:gd name="connsiteY36" fmla="*/ 981075 h 3657600"/>
              <a:gd name="connsiteX37" fmla="*/ 7743825 w 8420100"/>
              <a:gd name="connsiteY37" fmla="*/ 904875 h 3657600"/>
              <a:gd name="connsiteX38" fmla="*/ 7810500 w 8420100"/>
              <a:gd name="connsiteY38" fmla="*/ 847725 h 3657600"/>
              <a:gd name="connsiteX39" fmla="*/ 8039100 w 8420100"/>
              <a:gd name="connsiteY39" fmla="*/ 771525 h 3657600"/>
              <a:gd name="connsiteX40" fmla="*/ 8115300 w 8420100"/>
              <a:gd name="connsiteY40" fmla="*/ 742950 h 3657600"/>
              <a:gd name="connsiteX41" fmla="*/ 8029575 w 8420100"/>
              <a:gd name="connsiteY41" fmla="*/ 714375 h 3657600"/>
              <a:gd name="connsiteX42" fmla="*/ 7810500 w 8420100"/>
              <a:gd name="connsiteY42" fmla="*/ 676275 h 3657600"/>
              <a:gd name="connsiteX43" fmla="*/ 7524750 w 8420100"/>
              <a:gd name="connsiteY43" fmla="*/ 628650 h 3657600"/>
              <a:gd name="connsiteX44" fmla="*/ 7324725 w 8420100"/>
              <a:gd name="connsiteY44" fmla="*/ 619125 h 3657600"/>
              <a:gd name="connsiteX45" fmla="*/ 7038975 w 8420100"/>
              <a:gd name="connsiteY45" fmla="*/ 619125 h 3657600"/>
              <a:gd name="connsiteX46" fmla="*/ 6886575 w 8420100"/>
              <a:gd name="connsiteY46" fmla="*/ 628650 h 3657600"/>
              <a:gd name="connsiteX47" fmla="*/ 6781800 w 8420100"/>
              <a:gd name="connsiteY47" fmla="*/ 647700 h 3657600"/>
              <a:gd name="connsiteX48" fmla="*/ 6477000 w 8420100"/>
              <a:gd name="connsiteY48" fmla="*/ 571500 h 3657600"/>
              <a:gd name="connsiteX49" fmla="*/ 6343650 w 8420100"/>
              <a:gd name="connsiteY49" fmla="*/ 533400 h 3657600"/>
              <a:gd name="connsiteX50" fmla="*/ 6191250 w 8420100"/>
              <a:gd name="connsiteY50" fmla="*/ 523875 h 3657600"/>
              <a:gd name="connsiteX51" fmla="*/ 6200775 w 8420100"/>
              <a:gd name="connsiteY51" fmla="*/ 438150 h 3657600"/>
              <a:gd name="connsiteX52" fmla="*/ 6248400 w 8420100"/>
              <a:gd name="connsiteY52" fmla="*/ 342900 h 3657600"/>
              <a:gd name="connsiteX53" fmla="*/ 6334125 w 8420100"/>
              <a:gd name="connsiteY53" fmla="*/ 314325 h 3657600"/>
              <a:gd name="connsiteX54" fmla="*/ 6410325 w 8420100"/>
              <a:gd name="connsiteY54" fmla="*/ 209550 h 3657600"/>
              <a:gd name="connsiteX55" fmla="*/ 6572250 w 8420100"/>
              <a:gd name="connsiteY55" fmla="*/ 180975 h 3657600"/>
              <a:gd name="connsiteX56" fmla="*/ 6772275 w 8420100"/>
              <a:gd name="connsiteY56" fmla="*/ 180975 h 3657600"/>
              <a:gd name="connsiteX57" fmla="*/ 6772275 w 8420100"/>
              <a:gd name="connsiteY57" fmla="*/ 104775 h 3657600"/>
              <a:gd name="connsiteX58" fmla="*/ 6696075 w 8420100"/>
              <a:gd name="connsiteY58" fmla="*/ 95250 h 3657600"/>
              <a:gd name="connsiteX59" fmla="*/ 6657975 w 8420100"/>
              <a:gd name="connsiteY59" fmla="*/ 66675 h 3657600"/>
              <a:gd name="connsiteX60" fmla="*/ 6677025 w 8420100"/>
              <a:gd name="connsiteY60" fmla="*/ 0 h 3657600"/>
              <a:gd name="connsiteX61" fmla="*/ 4410075 w 8420100"/>
              <a:gd name="connsiteY61" fmla="*/ 247650 h 3657600"/>
              <a:gd name="connsiteX62" fmla="*/ 4381500 w 8420100"/>
              <a:gd name="connsiteY62" fmla="*/ 228600 h 3657600"/>
              <a:gd name="connsiteX63" fmla="*/ 3581400 w 8420100"/>
              <a:gd name="connsiteY63" fmla="*/ 276225 h 3657600"/>
              <a:gd name="connsiteX64" fmla="*/ 3162300 w 8420100"/>
              <a:gd name="connsiteY64" fmla="*/ 333375 h 3657600"/>
              <a:gd name="connsiteX65" fmla="*/ 2447925 w 8420100"/>
              <a:gd name="connsiteY65" fmla="*/ 409575 h 3657600"/>
              <a:gd name="connsiteX66" fmla="*/ 0 w 8420100"/>
              <a:gd name="connsiteY66" fmla="*/ 619125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4587 w 8443912"/>
              <a:gd name="connsiteY51" fmla="*/ 438150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0 w 8443912"/>
              <a:gd name="connsiteY66"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4587 w 8443912"/>
              <a:gd name="connsiteY51" fmla="*/ 438150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1071562 w 8443912"/>
              <a:gd name="connsiteY66" fmla="*/ 531019 h 3657600"/>
              <a:gd name="connsiteX67" fmla="*/ 0 w 8443912"/>
              <a:gd name="connsiteY67"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4587 w 8443912"/>
              <a:gd name="connsiteY51" fmla="*/ 438150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1154906 w 8443912"/>
              <a:gd name="connsiteY66" fmla="*/ 554831 h 3657600"/>
              <a:gd name="connsiteX67" fmla="*/ 1071562 w 8443912"/>
              <a:gd name="connsiteY67" fmla="*/ 531019 h 3657600"/>
              <a:gd name="connsiteX68" fmla="*/ 0 w 8443912"/>
              <a:gd name="connsiteY68"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4587 w 8443912"/>
              <a:gd name="connsiteY51" fmla="*/ 438150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1314450 w 8443912"/>
              <a:gd name="connsiteY66" fmla="*/ 538163 h 3657600"/>
              <a:gd name="connsiteX67" fmla="*/ 1154906 w 8443912"/>
              <a:gd name="connsiteY67" fmla="*/ 554831 h 3657600"/>
              <a:gd name="connsiteX68" fmla="*/ 1071562 w 8443912"/>
              <a:gd name="connsiteY68" fmla="*/ 531019 h 3657600"/>
              <a:gd name="connsiteX69" fmla="*/ 0 w 8443912"/>
              <a:gd name="connsiteY69"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4587 w 8443912"/>
              <a:gd name="connsiteY51" fmla="*/ 438150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1295400 w 8443912"/>
              <a:gd name="connsiteY66" fmla="*/ 511969 h 3657600"/>
              <a:gd name="connsiteX67" fmla="*/ 1314450 w 8443912"/>
              <a:gd name="connsiteY67" fmla="*/ 538163 h 3657600"/>
              <a:gd name="connsiteX68" fmla="*/ 1154906 w 8443912"/>
              <a:gd name="connsiteY68" fmla="*/ 554831 h 3657600"/>
              <a:gd name="connsiteX69" fmla="*/ 1071562 w 8443912"/>
              <a:gd name="connsiteY69" fmla="*/ 531019 h 3657600"/>
              <a:gd name="connsiteX70" fmla="*/ 0 w 8443912"/>
              <a:gd name="connsiteY70"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6968 w 8443912"/>
              <a:gd name="connsiteY51" fmla="*/ 376237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00837 w 8443912"/>
              <a:gd name="connsiteY60" fmla="*/ 0 h 3657600"/>
              <a:gd name="connsiteX61" fmla="*/ 4433887 w 8443912"/>
              <a:gd name="connsiteY61" fmla="*/ 247650 h 3657600"/>
              <a:gd name="connsiteX62" fmla="*/ 4405312 w 8443912"/>
              <a:gd name="connsiteY62" fmla="*/ 228600 h 3657600"/>
              <a:gd name="connsiteX63" fmla="*/ 3605212 w 8443912"/>
              <a:gd name="connsiteY63" fmla="*/ 276225 h 3657600"/>
              <a:gd name="connsiteX64" fmla="*/ 3186112 w 8443912"/>
              <a:gd name="connsiteY64" fmla="*/ 333375 h 3657600"/>
              <a:gd name="connsiteX65" fmla="*/ 2471737 w 8443912"/>
              <a:gd name="connsiteY65" fmla="*/ 409575 h 3657600"/>
              <a:gd name="connsiteX66" fmla="*/ 1295400 w 8443912"/>
              <a:gd name="connsiteY66" fmla="*/ 511969 h 3657600"/>
              <a:gd name="connsiteX67" fmla="*/ 1314450 w 8443912"/>
              <a:gd name="connsiteY67" fmla="*/ 538163 h 3657600"/>
              <a:gd name="connsiteX68" fmla="*/ 1154906 w 8443912"/>
              <a:gd name="connsiteY68" fmla="*/ 554831 h 3657600"/>
              <a:gd name="connsiteX69" fmla="*/ 1071562 w 8443912"/>
              <a:gd name="connsiteY69" fmla="*/ 531019 h 3657600"/>
              <a:gd name="connsiteX70" fmla="*/ 0 w 8443912"/>
              <a:gd name="connsiteY70"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6968 w 8443912"/>
              <a:gd name="connsiteY51" fmla="*/ 376237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81787 w 8443912"/>
              <a:gd name="connsiteY59" fmla="*/ 66675 h 3657600"/>
              <a:gd name="connsiteX60" fmla="*/ 6736556 w 8443912"/>
              <a:gd name="connsiteY60" fmla="*/ 21431 h 3657600"/>
              <a:gd name="connsiteX61" fmla="*/ 6700837 w 8443912"/>
              <a:gd name="connsiteY61" fmla="*/ 0 h 3657600"/>
              <a:gd name="connsiteX62" fmla="*/ 4433887 w 8443912"/>
              <a:gd name="connsiteY62" fmla="*/ 247650 h 3657600"/>
              <a:gd name="connsiteX63" fmla="*/ 4405312 w 8443912"/>
              <a:gd name="connsiteY63" fmla="*/ 228600 h 3657600"/>
              <a:gd name="connsiteX64" fmla="*/ 3605212 w 8443912"/>
              <a:gd name="connsiteY64" fmla="*/ 276225 h 3657600"/>
              <a:gd name="connsiteX65" fmla="*/ 3186112 w 8443912"/>
              <a:gd name="connsiteY65" fmla="*/ 333375 h 3657600"/>
              <a:gd name="connsiteX66" fmla="*/ 2471737 w 8443912"/>
              <a:gd name="connsiteY66" fmla="*/ 409575 h 3657600"/>
              <a:gd name="connsiteX67" fmla="*/ 1295400 w 8443912"/>
              <a:gd name="connsiteY67" fmla="*/ 511969 h 3657600"/>
              <a:gd name="connsiteX68" fmla="*/ 1314450 w 8443912"/>
              <a:gd name="connsiteY68" fmla="*/ 538163 h 3657600"/>
              <a:gd name="connsiteX69" fmla="*/ 1154906 w 8443912"/>
              <a:gd name="connsiteY69" fmla="*/ 554831 h 3657600"/>
              <a:gd name="connsiteX70" fmla="*/ 1071562 w 8443912"/>
              <a:gd name="connsiteY70" fmla="*/ 531019 h 3657600"/>
              <a:gd name="connsiteX71" fmla="*/ 0 w 8443912"/>
              <a:gd name="connsiteY71"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6968 w 8443912"/>
              <a:gd name="connsiteY51" fmla="*/ 376237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9887 w 8443912"/>
              <a:gd name="connsiteY58" fmla="*/ 95250 h 3657600"/>
              <a:gd name="connsiteX59" fmla="*/ 6677024 w 8443912"/>
              <a:gd name="connsiteY59" fmla="*/ 38100 h 3657600"/>
              <a:gd name="connsiteX60" fmla="*/ 6736556 w 8443912"/>
              <a:gd name="connsiteY60" fmla="*/ 21431 h 3657600"/>
              <a:gd name="connsiteX61" fmla="*/ 6700837 w 8443912"/>
              <a:gd name="connsiteY61" fmla="*/ 0 h 3657600"/>
              <a:gd name="connsiteX62" fmla="*/ 4433887 w 8443912"/>
              <a:gd name="connsiteY62" fmla="*/ 247650 h 3657600"/>
              <a:gd name="connsiteX63" fmla="*/ 4405312 w 8443912"/>
              <a:gd name="connsiteY63" fmla="*/ 228600 h 3657600"/>
              <a:gd name="connsiteX64" fmla="*/ 3605212 w 8443912"/>
              <a:gd name="connsiteY64" fmla="*/ 276225 h 3657600"/>
              <a:gd name="connsiteX65" fmla="*/ 3186112 w 8443912"/>
              <a:gd name="connsiteY65" fmla="*/ 333375 h 3657600"/>
              <a:gd name="connsiteX66" fmla="*/ 2471737 w 8443912"/>
              <a:gd name="connsiteY66" fmla="*/ 409575 h 3657600"/>
              <a:gd name="connsiteX67" fmla="*/ 1295400 w 8443912"/>
              <a:gd name="connsiteY67" fmla="*/ 511969 h 3657600"/>
              <a:gd name="connsiteX68" fmla="*/ 1314450 w 8443912"/>
              <a:gd name="connsiteY68" fmla="*/ 538163 h 3657600"/>
              <a:gd name="connsiteX69" fmla="*/ 1154906 w 8443912"/>
              <a:gd name="connsiteY69" fmla="*/ 554831 h 3657600"/>
              <a:gd name="connsiteX70" fmla="*/ 1071562 w 8443912"/>
              <a:gd name="connsiteY70" fmla="*/ 531019 h 3657600"/>
              <a:gd name="connsiteX71" fmla="*/ 0 w 8443912"/>
              <a:gd name="connsiteY71" fmla="*/ 621506 h 3657600"/>
              <a:gd name="connsiteX0" fmla="*/ 0 w 8443912"/>
              <a:gd name="connsiteY0" fmla="*/ 621506 h 3657600"/>
              <a:gd name="connsiteX1" fmla="*/ 404812 w 8443912"/>
              <a:gd name="connsiteY1" fmla="*/ 923925 h 3657600"/>
              <a:gd name="connsiteX2" fmla="*/ 566737 w 8443912"/>
              <a:gd name="connsiteY2" fmla="*/ 904875 h 3657600"/>
              <a:gd name="connsiteX3" fmla="*/ 938212 w 8443912"/>
              <a:gd name="connsiteY3" fmla="*/ 1114425 h 3657600"/>
              <a:gd name="connsiteX4" fmla="*/ 1023937 w 8443912"/>
              <a:gd name="connsiteY4" fmla="*/ 1102519 h 3657600"/>
              <a:gd name="connsiteX5" fmla="*/ 1233487 w 8443912"/>
              <a:gd name="connsiteY5" fmla="*/ 1219200 h 3657600"/>
              <a:gd name="connsiteX6" fmla="*/ 1271587 w 8443912"/>
              <a:gd name="connsiteY6" fmla="*/ 1209675 h 3657600"/>
              <a:gd name="connsiteX7" fmla="*/ 1652587 w 8443912"/>
              <a:gd name="connsiteY7" fmla="*/ 1400175 h 3657600"/>
              <a:gd name="connsiteX8" fmla="*/ 1709737 w 8443912"/>
              <a:gd name="connsiteY8" fmla="*/ 1400175 h 3657600"/>
              <a:gd name="connsiteX9" fmla="*/ 1881187 w 8443912"/>
              <a:gd name="connsiteY9" fmla="*/ 1476375 h 3657600"/>
              <a:gd name="connsiteX10" fmla="*/ 1938337 w 8443912"/>
              <a:gd name="connsiteY10" fmla="*/ 1476375 h 3657600"/>
              <a:gd name="connsiteX11" fmla="*/ 2147887 w 8443912"/>
              <a:gd name="connsiteY11" fmla="*/ 1619250 h 3657600"/>
              <a:gd name="connsiteX12" fmla="*/ 3109912 w 8443912"/>
              <a:gd name="connsiteY12" fmla="*/ 2000250 h 3657600"/>
              <a:gd name="connsiteX13" fmla="*/ 3109912 w 8443912"/>
              <a:gd name="connsiteY13" fmla="*/ 2076450 h 3657600"/>
              <a:gd name="connsiteX14" fmla="*/ 2747962 w 8443912"/>
              <a:gd name="connsiteY14" fmla="*/ 2162175 h 3657600"/>
              <a:gd name="connsiteX15" fmla="*/ 3452812 w 8443912"/>
              <a:gd name="connsiteY15" fmla="*/ 2657475 h 3657600"/>
              <a:gd name="connsiteX16" fmla="*/ 3767137 w 8443912"/>
              <a:gd name="connsiteY16" fmla="*/ 2809875 h 3657600"/>
              <a:gd name="connsiteX17" fmla="*/ 3938587 w 8443912"/>
              <a:gd name="connsiteY17" fmla="*/ 2790825 h 3657600"/>
              <a:gd name="connsiteX18" fmla="*/ 4138612 w 8443912"/>
              <a:gd name="connsiteY18" fmla="*/ 2876550 h 3657600"/>
              <a:gd name="connsiteX19" fmla="*/ 4452937 w 8443912"/>
              <a:gd name="connsiteY19" fmla="*/ 2914650 h 3657600"/>
              <a:gd name="connsiteX20" fmla="*/ 4707731 w 8443912"/>
              <a:gd name="connsiteY20" fmla="*/ 2969419 h 3657600"/>
              <a:gd name="connsiteX21" fmla="*/ 5033962 w 8443912"/>
              <a:gd name="connsiteY21" fmla="*/ 3171825 h 3657600"/>
              <a:gd name="connsiteX22" fmla="*/ 5110162 w 8443912"/>
              <a:gd name="connsiteY22" fmla="*/ 3228975 h 3657600"/>
              <a:gd name="connsiteX23" fmla="*/ 5167312 w 8443912"/>
              <a:gd name="connsiteY23" fmla="*/ 3286125 h 3657600"/>
              <a:gd name="connsiteX24" fmla="*/ 5224462 w 8443912"/>
              <a:gd name="connsiteY24" fmla="*/ 3324225 h 3657600"/>
              <a:gd name="connsiteX25" fmla="*/ 5272087 w 8443912"/>
              <a:gd name="connsiteY25" fmla="*/ 3371850 h 3657600"/>
              <a:gd name="connsiteX26" fmla="*/ 5291137 w 8443912"/>
              <a:gd name="connsiteY26" fmla="*/ 3400425 h 3657600"/>
              <a:gd name="connsiteX27" fmla="*/ 5348287 w 8443912"/>
              <a:gd name="connsiteY27" fmla="*/ 3438525 h 3657600"/>
              <a:gd name="connsiteX28" fmla="*/ 5405437 w 8443912"/>
              <a:gd name="connsiteY28" fmla="*/ 3457575 h 3657600"/>
              <a:gd name="connsiteX29" fmla="*/ 5462587 w 8443912"/>
              <a:gd name="connsiteY29" fmla="*/ 3495675 h 3657600"/>
              <a:gd name="connsiteX30" fmla="*/ 5491162 w 8443912"/>
              <a:gd name="connsiteY30" fmla="*/ 3505200 h 3657600"/>
              <a:gd name="connsiteX31" fmla="*/ 5576887 w 8443912"/>
              <a:gd name="connsiteY31" fmla="*/ 3552825 h 3657600"/>
              <a:gd name="connsiteX32" fmla="*/ 5595937 w 8443912"/>
              <a:gd name="connsiteY32" fmla="*/ 3552825 h 3657600"/>
              <a:gd name="connsiteX33" fmla="*/ 5817393 w 8443912"/>
              <a:gd name="connsiteY33" fmla="*/ 3650456 h 3657600"/>
              <a:gd name="connsiteX34" fmla="*/ 8443912 w 8443912"/>
              <a:gd name="connsiteY34" fmla="*/ 3657600 h 3657600"/>
              <a:gd name="connsiteX35" fmla="*/ 8443912 w 8443912"/>
              <a:gd name="connsiteY35" fmla="*/ 971550 h 3657600"/>
              <a:gd name="connsiteX36" fmla="*/ 8310562 w 8443912"/>
              <a:gd name="connsiteY36" fmla="*/ 981075 h 3657600"/>
              <a:gd name="connsiteX37" fmla="*/ 7767637 w 8443912"/>
              <a:gd name="connsiteY37" fmla="*/ 904875 h 3657600"/>
              <a:gd name="connsiteX38" fmla="*/ 7834312 w 8443912"/>
              <a:gd name="connsiteY38" fmla="*/ 847725 h 3657600"/>
              <a:gd name="connsiteX39" fmla="*/ 8062912 w 8443912"/>
              <a:gd name="connsiteY39" fmla="*/ 771525 h 3657600"/>
              <a:gd name="connsiteX40" fmla="*/ 8139112 w 8443912"/>
              <a:gd name="connsiteY40" fmla="*/ 742950 h 3657600"/>
              <a:gd name="connsiteX41" fmla="*/ 8053387 w 8443912"/>
              <a:gd name="connsiteY41" fmla="*/ 714375 h 3657600"/>
              <a:gd name="connsiteX42" fmla="*/ 7834312 w 8443912"/>
              <a:gd name="connsiteY42" fmla="*/ 676275 h 3657600"/>
              <a:gd name="connsiteX43" fmla="*/ 7548562 w 8443912"/>
              <a:gd name="connsiteY43" fmla="*/ 628650 h 3657600"/>
              <a:gd name="connsiteX44" fmla="*/ 7348537 w 8443912"/>
              <a:gd name="connsiteY44" fmla="*/ 619125 h 3657600"/>
              <a:gd name="connsiteX45" fmla="*/ 7062787 w 8443912"/>
              <a:gd name="connsiteY45" fmla="*/ 619125 h 3657600"/>
              <a:gd name="connsiteX46" fmla="*/ 6910387 w 8443912"/>
              <a:gd name="connsiteY46" fmla="*/ 628650 h 3657600"/>
              <a:gd name="connsiteX47" fmla="*/ 6805612 w 8443912"/>
              <a:gd name="connsiteY47" fmla="*/ 647700 h 3657600"/>
              <a:gd name="connsiteX48" fmla="*/ 6500812 w 8443912"/>
              <a:gd name="connsiteY48" fmla="*/ 571500 h 3657600"/>
              <a:gd name="connsiteX49" fmla="*/ 6367462 w 8443912"/>
              <a:gd name="connsiteY49" fmla="*/ 533400 h 3657600"/>
              <a:gd name="connsiteX50" fmla="*/ 6215062 w 8443912"/>
              <a:gd name="connsiteY50" fmla="*/ 523875 h 3657600"/>
              <a:gd name="connsiteX51" fmla="*/ 6226968 w 8443912"/>
              <a:gd name="connsiteY51" fmla="*/ 376237 h 3657600"/>
              <a:gd name="connsiteX52" fmla="*/ 6272212 w 8443912"/>
              <a:gd name="connsiteY52" fmla="*/ 342900 h 3657600"/>
              <a:gd name="connsiteX53" fmla="*/ 6357937 w 8443912"/>
              <a:gd name="connsiteY53" fmla="*/ 314325 h 3657600"/>
              <a:gd name="connsiteX54" fmla="*/ 6434137 w 8443912"/>
              <a:gd name="connsiteY54" fmla="*/ 209550 h 3657600"/>
              <a:gd name="connsiteX55" fmla="*/ 6596062 w 8443912"/>
              <a:gd name="connsiteY55" fmla="*/ 180975 h 3657600"/>
              <a:gd name="connsiteX56" fmla="*/ 6796087 w 8443912"/>
              <a:gd name="connsiteY56" fmla="*/ 180975 h 3657600"/>
              <a:gd name="connsiteX57" fmla="*/ 6796087 w 8443912"/>
              <a:gd name="connsiteY57" fmla="*/ 104775 h 3657600"/>
              <a:gd name="connsiteX58" fmla="*/ 6712743 w 8443912"/>
              <a:gd name="connsiteY58" fmla="*/ 76200 h 3657600"/>
              <a:gd name="connsiteX59" fmla="*/ 6677024 w 8443912"/>
              <a:gd name="connsiteY59" fmla="*/ 38100 h 3657600"/>
              <a:gd name="connsiteX60" fmla="*/ 6736556 w 8443912"/>
              <a:gd name="connsiteY60" fmla="*/ 21431 h 3657600"/>
              <a:gd name="connsiteX61" fmla="*/ 6700837 w 8443912"/>
              <a:gd name="connsiteY61" fmla="*/ 0 h 3657600"/>
              <a:gd name="connsiteX62" fmla="*/ 4433887 w 8443912"/>
              <a:gd name="connsiteY62" fmla="*/ 247650 h 3657600"/>
              <a:gd name="connsiteX63" fmla="*/ 4405312 w 8443912"/>
              <a:gd name="connsiteY63" fmla="*/ 228600 h 3657600"/>
              <a:gd name="connsiteX64" fmla="*/ 3605212 w 8443912"/>
              <a:gd name="connsiteY64" fmla="*/ 276225 h 3657600"/>
              <a:gd name="connsiteX65" fmla="*/ 3186112 w 8443912"/>
              <a:gd name="connsiteY65" fmla="*/ 333375 h 3657600"/>
              <a:gd name="connsiteX66" fmla="*/ 2471737 w 8443912"/>
              <a:gd name="connsiteY66" fmla="*/ 409575 h 3657600"/>
              <a:gd name="connsiteX67" fmla="*/ 1295400 w 8443912"/>
              <a:gd name="connsiteY67" fmla="*/ 511969 h 3657600"/>
              <a:gd name="connsiteX68" fmla="*/ 1314450 w 8443912"/>
              <a:gd name="connsiteY68" fmla="*/ 538163 h 3657600"/>
              <a:gd name="connsiteX69" fmla="*/ 1154906 w 8443912"/>
              <a:gd name="connsiteY69" fmla="*/ 554831 h 3657600"/>
              <a:gd name="connsiteX70" fmla="*/ 1071562 w 8443912"/>
              <a:gd name="connsiteY70" fmla="*/ 531019 h 3657600"/>
              <a:gd name="connsiteX71" fmla="*/ 0 w 8443912"/>
              <a:gd name="connsiteY71" fmla="*/ 62150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8443912" h="3657600">
                <a:moveTo>
                  <a:pt x="0" y="621506"/>
                </a:moveTo>
                <a:lnTo>
                  <a:pt x="404812" y="923925"/>
                </a:lnTo>
                <a:lnTo>
                  <a:pt x="566737" y="904875"/>
                </a:lnTo>
                <a:lnTo>
                  <a:pt x="938212" y="1114425"/>
                </a:lnTo>
                <a:lnTo>
                  <a:pt x="1023937" y="1102519"/>
                </a:lnTo>
                <a:lnTo>
                  <a:pt x="1233487" y="1219200"/>
                </a:lnTo>
                <a:lnTo>
                  <a:pt x="1271587" y="1209675"/>
                </a:lnTo>
                <a:lnTo>
                  <a:pt x="1652587" y="1400175"/>
                </a:lnTo>
                <a:lnTo>
                  <a:pt x="1709737" y="1400175"/>
                </a:lnTo>
                <a:lnTo>
                  <a:pt x="1881187" y="1476375"/>
                </a:lnTo>
                <a:lnTo>
                  <a:pt x="1938337" y="1476375"/>
                </a:lnTo>
                <a:lnTo>
                  <a:pt x="2147887" y="1619250"/>
                </a:lnTo>
                <a:lnTo>
                  <a:pt x="3109912" y="2000250"/>
                </a:lnTo>
                <a:lnTo>
                  <a:pt x="3109912" y="2076450"/>
                </a:lnTo>
                <a:lnTo>
                  <a:pt x="2747962" y="2162175"/>
                </a:lnTo>
                <a:lnTo>
                  <a:pt x="3452812" y="2657475"/>
                </a:lnTo>
                <a:lnTo>
                  <a:pt x="3767137" y="2809875"/>
                </a:lnTo>
                <a:lnTo>
                  <a:pt x="3938587" y="2790825"/>
                </a:lnTo>
                <a:lnTo>
                  <a:pt x="4138612" y="2876550"/>
                </a:lnTo>
                <a:lnTo>
                  <a:pt x="4452937" y="2914650"/>
                </a:lnTo>
                <a:cubicBezTo>
                  <a:pt x="4563983" y="2903545"/>
                  <a:pt x="4628198" y="2969419"/>
                  <a:pt x="4707731" y="2969419"/>
                </a:cubicBezTo>
                <a:lnTo>
                  <a:pt x="5033962" y="3171825"/>
                </a:lnTo>
                <a:cubicBezTo>
                  <a:pt x="5101034" y="3215084"/>
                  <a:pt x="5086056" y="3208312"/>
                  <a:pt x="5110162" y="3228975"/>
                </a:cubicBezTo>
                <a:cubicBezTo>
                  <a:pt x="5130617" y="3246508"/>
                  <a:pt x="5144896" y="3271181"/>
                  <a:pt x="5167312" y="3286125"/>
                </a:cubicBezTo>
                <a:lnTo>
                  <a:pt x="5224462" y="3324225"/>
                </a:lnTo>
                <a:cubicBezTo>
                  <a:pt x="5275262" y="3400425"/>
                  <a:pt x="5208587" y="3308350"/>
                  <a:pt x="5272087" y="3371850"/>
                </a:cubicBezTo>
                <a:cubicBezTo>
                  <a:pt x="5280182" y="3379945"/>
                  <a:pt x="5282522" y="3392887"/>
                  <a:pt x="5291137" y="3400425"/>
                </a:cubicBezTo>
                <a:cubicBezTo>
                  <a:pt x="5308367" y="3415502"/>
                  <a:pt x="5326567" y="3431285"/>
                  <a:pt x="5348287" y="3438525"/>
                </a:cubicBezTo>
                <a:cubicBezTo>
                  <a:pt x="5367337" y="3444875"/>
                  <a:pt x="5388729" y="3446436"/>
                  <a:pt x="5405437" y="3457575"/>
                </a:cubicBezTo>
                <a:cubicBezTo>
                  <a:pt x="5424487" y="3470275"/>
                  <a:pt x="5440867" y="3488435"/>
                  <a:pt x="5462587" y="3495675"/>
                </a:cubicBezTo>
                <a:cubicBezTo>
                  <a:pt x="5472112" y="3498850"/>
                  <a:pt x="5482385" y="3500324"/>
                  <a:pt x="5491162" y="3505200"/>
                </a:cubicBezTo>
                <a:cubicBezTo>
                  <a:pt x="5534127" y="3529069"/>
                  <a:pt x="5536476" y="3544743"/>
                  <a:pt x="5576887" y="3552825"/>
                </a:cubicBezTo>
                <a:cubicBezTo>
                  <a:pt x="5583114" y="3554070"/>
                  <a:pt x="5589587" y="3552825"/>
                  <a:pt x="5595937" y="3552825"/>
                </a:cubicBezTo>
                <a:lnTo>
                  <a:pt x="5817393" y="3650456"/>
                </a:lnTo>
                <a:lnTo>
                  <a:pt x="8443912" y="3657600"/>
                </a:lnTo>
                <a:lnTo>
                  <a:pt x="8443912" y="971550"/>
                </a:lnTo>
                <a:lnTo>
                  <a:pt x="8310562" y="981075"/>
                </a:lnTo>
                <a:lnTo>
                  <a:pt x="7767637" y="904875"/>
                </a:lnTo>
                <a:lnTo>
                  <a:pt x="7834312" y="847725"/>
                </a:lnTo>
                <a:lnTo>
                  <a:pt x="8062912" y="771525"/>
                </a:lnTo>
                <a:lnTo>
                  <a:pt x="8139112" y="742950"/>
                </a:lnTo>
                <a:lnTo>
                  <a:pt x="8053387" y="714375"/>
                </a:lnTo>
                <a:lnTo>
                  <a:pt x="7834312" y="676275"/>
                </a:lnTo>
                <a:lnTo>
                  <a:pt x="7548562" y="628650"/>
                </a:lnTo>
                <a:lnTo>
                  <a:pt x="7348537" y="619125"/>
                </a:lnTo>
                <a:lnTo>
                  <a:pt x="7062787" y="619125"/>
                </a:lnTo>
                <a:lnTo>
                  <a:pt x="6910387" y="628650"/>
                </a:lnTo>
                <a:lnTo>
                  <a:pt x="6805612" y="647700"/>
                </a:lnTo>
                <a:lnTo>
                  <a:pt x="6500812" y="571500"/>
                </a:lnTo>
                <a:lnTo>
                  <a:pt x="6367462" y="533400"/>
                </a:lnTo>
                <a:lnTo>
                  <a:pt x="6215062" y="523875"/>
                </a:lnTo>
                <a:lnTo>
                  <a:pt x="6226968" y="376237"/>
                </a:lnTo>
                <a:lnTo>
                  <a:pt x="6272212" y="342900"/>
                </a:lnTo>
                <a:lnTo>
                  <a:pt x="6357937" y="314325"/>
                </a:lnTo>
                <a:lnTo>
                  <a:pt x="6434137" y="209550"/>
                </a:lnTo>
                <a:lnTo>
                  <a:pt x="6596062" y="180975"/>
                </a:lnTo>
                <a:lnTo>
                  <a:pt x="6796087" y="180975"/>
                </a:lnTo>
                <a:lnTo>
                  <a:pt x="6796087" y="104775"/>
                </a:lnTo>
                <a:lnTo>
                  <a:pt x="6712743" y="76200"/>
                </a:lnTo>
                <a:lnTo>
                  <a:pt x="6677024" y="38100"/>
                </a:lnTo>
                <a:cubicBezTo>
                  <a:pt x="6680993" y="23813"/>
                  <a:pt x="6732587" y="35718"/>
                  <a:pt x="6736556" y="21431"/>
                </a:cubicBezTo>
                <a:lnTo>
                  <a:pt x="6700837" y="0"/>
                </a:lnTo>
                <a:lnTo>
                  <a:pt x="4433887" y="247650"/>
                </a:lnTo>
                <a:lnTo>
                  <a:pt x="4405312" y="228600"/>
                </a:lnTo>
                <a:lnTo>
                  <a:pt x="3605212" y="276225"/>
                </a:lnTo>
                <a:lnTo>
                  <a:pt x="3186112" y="333375"/>
                </a:lnTo>
                <a:lnTo>
                  <a:pt x="2471737" y="409575"/>
                </a:lnTo>
                <a:cubicBezTo>
                  <a:pt x="2232818" y="434975"/>
                  <a:pt x="1534319" y="486569"/>
                  <a:pt x="1295400" y="511969"/>
                </a:cubicBezTo>
                <a:lnTo>
                  <a:pt x="1314450" y="538163"/>
                </a:lnTo>
                <a:cubicBezTo>
                  <a:pt x="1094978" y="562372"/>
                  <a:pt x="1194593" y="556418"/>
                  <a:pt x="1154906" y="554831"/>
                </a:cubicBezTo>
                <a:lnTo>
                  <a:pt x="1071562" y="531019"/>
                </a:lnTo>
                <a:lnTo>
                  <a:pt x="0" y="621506"/>
                </a:lnTo>
                <a:close/>
              </a:path>
            </a:pathLst>
          </a:cu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13">
            <a:extLst>
              <a:ext uri="{FF2B5EF4-FFF2-40B4-BE49-F238E27FC236}">
                <a16:creationId xmlns:a16="http://schemas.microsoft.com/office/drawing/2014/main" id="{92429045-1E79-5D42-889B-8D3321C356CC}"/>
              </a:ext>
            </a:extLst>
          </p:cNvPr>
          <p:cNvSpPr txBox="1">
            <a:spLocks noChangeArrowheads="1"/>
          </p:cNvSpPr>
          <p:nvPr/>
        </p:nvSpPr>
        <p:spPr bwMode="auto">
          <a:xfrm>
            <a:off x="4702711" y="3971925"/>
            <a:ext cx="822085" cy="333168"/>
          </a:xfrm>
          <a:prstGeom prst="rect">
            <a:avLst/>
          </a:prstGeom>
          <a:noFill/>
          <a:ln w="9525">
            <a:noFill/>
            <a:miter lim="800000"/>
            <a:headEnd/>
            <a:tailEnd/>
          </a:ln>
          <a:effectLst/>
        </p:spPr>
        <p:txBody>
          <a:bodyPr wrap="none">
            <a:spAutoFit/>
          </a:bodyPr>
          <a:lstStyle/>
          <a:p>
            <a:pPr algn="ctr" fontAlgn="auto">
              <a:lnSpc>
                <a:spcPts val="1800"/>
              </a:lnSpc>
              <a:spcBef>
                <a:spcPts val="0"/>
              </a:spcBef>
              <a:spcAft>
                <a:spcPts val="0"/>
              </a:spcAft>
              <a:defRPr/>
            </a:pPr>
            <a:r>
              <a:rPr lang="en-US" sz="2000" dirty="0">
                <a:solidFill>
                  <a:srgbClr val="FFFF00"/>
                </a:solidFill>
                <a:effectLst>
                  <a:glow rad="76200">
                    <a:prstClr val="black">
                      <a:alpha val="60000"/>
                    </a:prstClr>
                  </a:glow>
                </a:effectLst>
                <a:latin typeface="Calibri" pitchFamily="34" charset="0"/>
                <a:cs typeface="Calibri" pitchFamily="34" charset="0"/>
              </a:rPr>
              <a:t>forum</a:t>
            </a:r>
          </a:p>
        </p:txBody>
      </p:sp>
      <p:sp>
        <p:nvSpPr>
          <p:cNvPr id="12" name="Text Box 13">
            <a:extLst>
              <a:ext uri="{FF2B5EF4-FFF2-40B4-BE49-F238E27FC236}">
                <a16:creationId xmlns:a16="http://schemas.microsoft.com/office/drawing/2014/main" id="{92429045-1E79-5D42-889B-8D3321C356CC}"/>
              </a:ext>
            </a:extLst>
          </p:cNvPr>
          <p:cNvSpPr txBox="1">
            <a:spLocks noChangeArrowheads="1"/>
          </p:cNvSpPr>
          <p:nvPr/>
        </p:nvSpPr>
        <p:spPr bwMode="auto">
          <a:xfrm>
            <a:off x="2467977" y="1945958"/>
            <a:ext cx="851515" cy="333168"/>
          </a:xfrm>
          <a:prstGeom prst="rect">
            <a:avLst/>
          </a:prstGeom>
          <a:noFill/>
          <a:ln w="9525">
            <a:noFill/>
            <a:miter lim="800000"/>
            <a:headEnd/>
            <a:tailEnd/>
          </a:ln>
          <a:effectLst/>
        </p:spPr>
        <p:txBody>
          <a:bodyPr wrap="none">
            <a:spAutoFit/>
          </a:bodyPr>
          <a:lstStyle/>
          <a:p>
            <a:pPr algn="ctr" fontAlgn="auto">
              <a:lnSpc>
                <a:spcPts val="1800"/>
              </a:lnSpc>
              <a:spcBef>
                <a:spcPts val="0"/>
              </a:spcBef>
              <a:spcAft>
                <a:spcPts val="0"/>
              </a:spcAft>
              <a:defRPr/>
            </a:pPr>
            <a:r>
              <a:rPr lang="en-US" sz="2000" dirty="0" err="1">
                <a:solidFill>
                  <a:srgbClr val="FFFF00"/>
                </a:solidFill>
                <a:effectLst>
                  <a:glow rad="76200">
                    <a:prstClr val="black">
                      <a:alpha val="60000"/>
                    </a:prstClr>
                  </a:glow>
                </a:effectLst>
                <a:latin typeface="Calibri" pitchFamily="34" charset="0"/>
                <a:cs typeface="Calibri" pitchFamily="34" charset="0"/>
              </a:rPr>
              <a:t>odeon</a:t>
            </a:r>
            <a:endParaRPr lang="en-US" sz="2000" dirty="0">
              <a:solidFill>
                <a:srgbClr val="FFFF00"/>
              </a:solidFill>
              <a:effectLst>
                <a:glow rad="76200">
                  <a:prstClr val="black">
                    <a:alpha val="60000"/>
                  </a:prstClr>
                </a:glow>
              </a:effectLst>
              <a:latin typeface="Calibri" pitchFamily="34" charset="0"/>
              <a:cs typeface="Calibri" pitchFamily="34" charset="0"/>
            </a:endParaRPr>
          </a:p>
        </p:txBody>
      </p:sp>
    </p:spTree>
    <p:extLst>
      <p:ext uri="{BB962C8B-B14F-4D97-AF65-F5344CB8AC3E}">
        <p14:creationId xmlns:p14="http://schemas.microsoft.com/office/powerpoint/2010/main" val="25107589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7CFD59-02A9-45D8-B52D-A9CB401282ED}"/>
              </a:ext>
            </a:extLst>
          </p:cNvPr>
          <p:cNvSpPr>
            <a:spLocks noGrp="1"/>
          </p:cNvSpPr>
          <p:nvPr>
            <p:ph type="body" sz="quarter" idx="10"/>
          </p:nvPr>
        </p:nvSpPr>
        <p:spPr/>
        <p:txBody>
          <a:bodyPr/>
          <a:lstStyle/>
          <a:p>
            <a:r>
              <a:rPr lang="en-US" dirty="0"/>
              <a:t>Odeon in Thessalonica</a:t>
            </a:r>
          </a:p>
        </p:txBody>
      </p:sp>
      <p:sp>
        <p:nvSpPr>
          <p:cNvPr id="3" name="Text Placeholder 2">
            <a:extLst>
              <a:ext uri="{FF2B5EF4-FFF2-40B4-BE49-F238E27FC236}">
                <a16:creationId xmlns:a16="http://schemas.microsoft.com/office/drawing/2014/main" id="{E34A6097-D67E-44FA-9987-1195D76CDAB6}"/>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93973B0D-2F94-4CF2-9834-DA184FC9D615}"/>
              </a:ext>
            </a:extLst>
          </p:cNvPr>
          <p:cNvSpPr>
            <a:spLocks noGrp="1"/>
          </p:cNvSpPr>
          <p:nvPr>
            <p:ph type="title"/>
          </p:nvPr>
        </p:nvSpPr>
        <p:spPr/>
        <p:txBody>
          <a:bodyPr/>
          <a:lstStyle/>
          <a:p>
            <a:r>
              <a:rPr lang="en-US" dirty="0"/>
              <a:t>Pray that we may be delivered from perverse and evil men, for not all have faith</a:t>
            </a:r>
          </a:p>
        </p:txBody>
      </p:sp>
      <p:pic>
        <p:nvPicPr>
          <p:cNvPr id="6" name="Picture 5">
            <a:extLst>
              <a:ext uri="{FF2B5EF4-FFF2-40B4-BE49-F238E27FC236}">
                <a16:creationId xmlns:a16="http://schemas.microsoft.com/office/drawing/2014/main" id="{908DC8B8-F8EE-4D0C-8DB9-14078733177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67500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n old building&#10;&#10;Description automatically generated">
            <a:extLst>
              <a:ext uri="{FF2B5EF4-FFF2-40B4-BE49-F238E27FC236}">
                <a16:creationId xmlns:a16="http://schemas.microsoft.com/office/drawing/2014/main" id="{704CCB55-08DD-4575-AF57-4F5CFC816037}"/>
              </a:ext>
            </a:extLst>
          </p:cNvPr>
          <p:cNvPicPr>
            <a:picLocks noChangeAspect="1"/>
          </p:cNvPicPr>
          <p:nvPr/>
        </p:nvPicPr>
        <p:blipFill rotWithShape="1">
          <a:blip r:embed="rId3">
            <a:extLst>
              <a:ext uri="{28A0092B-C50C-407E-A947-70E740481C1C}">
                <a14:useLocalDpi xmlns:a14="http://schemas.microsoft.com/office/drawing/2010/main" val="0"/>
              </a:ext>
            </a:extLst>
          </a:blip>
          <a:srcRect r="9530"/>
          <a:stretch/>
        </p:blipFill>
        <p:spPr>
          <a:xfrm>
            <a:off x="0" y="373761"/>
            <a:ext cx="9144000" cy="6114907"/>
          </a:xfrm>
          <a:prstGeom prst="rect">
            <a:avLst/>
          </a:prstGeom>
        </p:spPr>
      </p:pic>
      <p:sp>
        <p:nvSpPr>
          <p:cNvPr id="4" name="Text Placeholder 3"/>
          <p:cNvSpPr>
            <a:spLocks noGrp="1"/>
          </p:cNvSpPr>
          <p:nvPr>
            <p:ph type="body" sz="quarter" idx="10"/>
          </p:nvPr>
        </p:nvSpPr>
        <p:spPr/>
        <p:txBody>
          <a:bodyPr/>
          <a:lstStyle/>
          <a:p>
            <a:r>
              <a:rPr lang="en-US" dirty="0"/>
              <a:t>Foundations of the </a:t>
            </a:r>
            <a:r>
              <a:rPr lang="en-US" dirty="0" err="1"/>
              <a:t>odeon</a:t>
            </a:r>
            <a:r>
              <a:rPr lang="en-US" dirty="0"/>
              <a:t> at Thessalonica, Roman period</a:t>
            </a:r>
          </a:p>
        </p:txBody>
      </p:sp>
      <p:sp>
        <p:nvSpPr>
          <p:cNvPr id="8" name="Text Placeholder 7"/>
          <p:cNvSpPr>
            <a:spLocks noGrp="1"/>
          </p:cNvSpPr>
          <p:nvPr>
            <p:ph type="body" sz="quarter" idx="12"/>
          </p:nvPr>
        </p:nvSpPr>
        <p:spPr/>
        <p:txBody>
          <a:bodyPr/>
          <a:lstStyle/>
          <a:p>
            <a:r>
              <a:rPr lang="en-US" dirty="0"/>
              <a:t>3:3</a:t>
            </a:r>
          </a:p>
        </p:txBody>
      </p:sp>
      <p:sp>
        <p:nvSpPr>
          <p:cNvPr id="2" name="Title 1"/>
          <p:cNvSpPr>
            <a:spLocks noGrp="1"/>
          </p:cNvSpPr>
          <p:nvPr>
            <p:ph type="title"/>
          </p:nvPr>
        </p:nvSpPr>
        <p:spPr/>
        <p:txBody>
          <a:bodyPr/>
          <a:lstStyle/>
          <a:p>
            <a:r>
              <a:rPr lang="en-US" dirty="0"/>
              <a:t>But the Lord is faithful, and He will establish you</a:t>
            </a:r>
          </a:p>
        </p:txBody>
      </p:sp>
    </p:spTree>
    <p:extLst>
      <p:ext uri="{BB962C8B-B14F-4D97-AF65-F5344CB8AC3E}">
        <p14:creationId xmlns:p14="http://schemas.microsoft.com/office/powerpoint/2010/main" val="2771809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Church of St. </a:t>
            </a:r>
            <a:r>
              <a:rPr lang="en-US" dirty="0" err="1"/>
              <a:t>Demetrios</a:t>
            </a:r>
            <a:r>
              <a:rPr lang="en-US" dirty="0"/>
              <a:t> in Thessalonica</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the Lord is faithful, and He will establish you</a:t>
            </a:r>
          </a:p>
        </p:txBody>
      </p:sp>
    </p:spTree>
    <p:extLst>
      <p:ext uri="{BB962C8B-B14F-4D97-AF65-F5344CB8AC3E}">
        <p14:creationId xmlns:p14="http://schemas.microsoft.com/office/powerpoint/2010/main" val="8653094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shepherd with sheep, late 3rd century AD </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the Lord is faithful, and He will establish you and guard you</a:t>
            </a:r>
          </a:p>
        </p:txBody>
      </p:sp>
      <p:pic>
        <p:nvPicPr>
          <p:cNvPr id="1026" name="Picture 2" descr="C:\Users\Kris\Documents\Bolen\04 0Adds 2012\19 Museum\Rome Museums\Vatican Museum\Pio Cristiano\Fragment of front of child sarcophagus, shepherd between ram and fold, late 3rd c AD, integrated with other rams and trees in 17th c, tb0512175869.jpg"/>
          <p:cNvPicPr>
            <a:picLocks noChangeAspect="1" noChangeArrowheads="1"/>
          </p:cNvPicPr>
          <p:nvPr/>
        </p:nvPicPr>
        <p:blipFill rotWithShape="1">
          <a:blip r:embed="rId3">
            <a:extLst>
              <a:ext uri="{28A0092B-C50C-407E-A947-70E740481C1C}">
                <a14:useLocalDpi xmlns:a14="http://schemas.microsoft.com/office/drawing/2010/main" val="0"/>
              </a:ext>
            </a:extLst>
          </a:blip>
          <a:srcRect t="1684" b="1917"/>
          <a:stretch/>
        </p:blipFill>
        <p:spPr bwMode="auto">
          <a:xfrm>
            <a:off x="0" y="787400"/>
            <a:ext cx="9144000" cy="527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96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Relief of a praying man, Late Roman period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Brothers, pray for us</a:t>
            </a:r>
          </a:p>
        </p:txBody>
      </p:sp>
      <p:pic>
        <p:nvPicPr>
          <p:cNvPr id="1026" name="Picture 2" descr="C:\Users\Kris\Documents\Bolen\04 0Adds 2012\19 Museum\Rome Museums\Diocletian Baths\Religions\Relief of man receiving bird with branch, Christogram, prayer, dove, olive branch, tb05131783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25"/>
            <a:ext cx="9144000" cy="6126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402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5/57/Pr%C3%A4torianer.jpg/576px-Pr%C3%A4toria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5623" y="369332"/>
            <a:ext cx="4612755"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Soldier of the Imperial Bodyguard, from the triumphal arch of Trajan, early 2nd century</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the Lord is faithful, and He will establish you and guard you</a:t>
            </a:r>
          </a:p>
        </p:txBody>
      </p:sp>
    </p:spTree>
    <p:extLst>
      <p:ext uri="{BB962C8B-B14F-4D97-AF65-F5344CB8AC3E}">
        <p14:creationId xmlns:p14="http://schemas.microsoft.com/office/powerpoint/2010/main" val="3535091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d/dd/MBALyon2018_-_Expo_Claude_-_Relief_Pretoriens_-_cropped_foreground.jpg/848px-MBALyon2018_-_Expo_Claude_-_Relief_Pretoriens_-_cropped_foreground.jpg"/>
          <p:cNvPicPr>
            <a:picLocks noChangeAspect="1" noChangeArrowheads="1"/>
          </p:cNvPicPr>
          <p:nvPr/>
        </p:nvPicPr>
        <p:blipFill rotWithShape="1">
          <a:blip r:embed="rId3">
            <a:extLst>
              <a:ext uri="{28A0092B-C50C-407E-A947-70E740481C1C}">
                <a14:useLocalDpi xmlns:a14="http://schemas.microsoft.com/office/drawing/2010/main" val="0"/>
              </a:ext>
            </a:extLst>
          </a:blip>
          <a:srcRect t="15104" b="5996"/>
          <a:stretch/>
        </p:blipFill>
        <p:spPr bwMode="auto">
          <a:xfrm>
            <a:off x="1341182" y="369332"/>
            <a:ext cx="6461636"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Praetorians Relief, from Rome, circa AD 51–52</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the Lord is faithful, and He will establish you and guard you</a:t>
            </a:r>
          </a:p>
        </p:txBody>
      </p:sp>
    </p:spTree>
    <p:extLst>
      <p:ext uri="{BB962C8B-B14F-4D97-AF65-F5344CB8AC3E}">
        <p14:creationId xmlns:p14="http://schemas.microsoft.com/office/powerpoint/2010/main" val="3906812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d/df/Codex-Gigas-Devil-enhanced.jpg/490px-Codex-Gigas-Devil-enhanced.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7100"/>
                    </a14:imgEffect>
                    <a14:imgEffect>
                      <a14:saturation sat="120000"/>
                    </a14:imgEffect>
                    <a14:imgEffect>
                      <a14:brightnessContrast contrast="15000"/>
                    </a14:imgEffect>
                  </a14:imgLayer>
                </a14:imgProps>
              </a:ext>
              <a:ext uri="{28A0092B-C50C-407E-A947-70E740481C1C}">
                <a14:useLocalDpi xmlns:a14="http://schemas.microsoft.com/office/drawing/2010/main" val="0"/>
              </a:ext>
            </a:extLst>
          </a:blip>
          <a:srcRect t="6293" b="3547"/>
          <a:stretch/>
        </p:blipFill>
        <p:spPr bwMode="auto">
          <a:xfrm>
            <a:off x="2238375" y="154983"/>
            <a:ext cx="4667250" cy="65867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the devil in Codex </a:t>
            </a:r>
            <a:r>
              <a:rPr lang="en-US" dirty="0" err="1"/>
              <a:t>Gigas</a:t>
            </a:r>
            <a:r>
              <a:rPr lang="en-US" dirty="0"/>
              <a:t>, circa AD 1225</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the Lord is faithful, and He will establish you and guard you from the evil one</a:t>
            </a:r>
          </a:p>
        </p:txBody>
      </p:sp>
    </p:spTree>
    <p:extLst>
      <p:ext uri="{BB962C8B-B14F-4D97-AF65-F5344CB8AC3E}">
        <p14:creationId xmlns:p14="http://schemas.microsoft.com/office/powerpoint/2010/main" val="2236088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glass vase&#10;&#10;Description automatically generated">
            <a:extLst>
              <a:ext uri="{FF2B5EF4-FFF2-40B4-BE49-F238E27FC236}">
                <a16:creationId xmlns:a16="http://schemas.microsoft.com/office/drawing/2014/main" id="{6B212337-FC4C-463B-BC4A-C36B8ADF3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2" name="Text Placeholder 1"/>
          <p:cNvSpPr>
            <a:spLocks noGrp="1"/>
          </p:cNvSpPr>
          <p:nvPr>
            <p:ph type="body" sz="quarter" idx="10"/>
          </p:nvPr>
        </p:nvSpPr>
        <p:spPr/>
        <p:txBody>
          <a:bodyPr/>
          <a:lstStyle/>
          <a:p>
            <a:r>
              <a:rPr lang="en-US" dirty="0"/>
              <a:t>Hydria depicting the Demon of Death, from Italy, 530–500 BC</a:t>
            </a:r>
          </a:p>
        </p:txBody>
      </p:sp>
      <p:sp>
        <p:nvSpPr>
          <p:cNvPr id="8" name="Text Placeholder 2"/>
          <p:cNvSpPr>
            <a:spLocks noGrp="1"/>
          </p:cNvSpPr>
          <p:nvPr>
            <p:ph type="body" sz="quarter" idx="12"/>
          </p:nvPr>
        </p:nvSpPr>
        <p:spPr/>
        <p:txBody>
          <a:bodyPr/>
          <a:lstStyle/>
          <a:p>
            <a:r>
              <a:rPr lang="en-US" dirty="0"/>
              <a:t>3:3</a:t>
            </a:r>
          </a:p>
        </p:txBody>
      </p:sp>
      <p:sp>
        <p:nvSpPr>
          <p:cNvPr id="9" name="Title 3"/>
          <p:cNvSpPr>
            <a:spLocks noGrp="1"/>
          </p:cNvSpPr>
          <p:nvPr>
            <p:ph type="title"/>
          </p:nvPr>
        </p:nvSpPr>
        <p:spPr/>
        <p:txBody>
          <a:bodyPr/>
          <a:lstStyle/>
          <a:p>
            <a:r>
              <a:rPr lang="en-US" dirty="0"/>
              <a:t>But the Lord is faithful, and He will establish you and guard you from the evil one</a:t>
            </a:r>
          </a:p>
        </p:txBody>
      </p:sp>
    </p:spTree>
    <p:extLst>
      <p:ext uri="{BB962C8B-B14F-4D97-AF65-F5344CB8AC3E}">
        <p14:creationId xmlns:p14="http://schemas.microsoft.com/office/powerpoint/2010/main" val="37573449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upload.wikimedia.org/wikipedia/commons/thumb/c/c5/Etruscan_red-figured_krater_with_Charon%2C_the_Etruscan_death_demon%2C_from_Vulci_%28Italy%29%2C_around_300_BC%2C_Altes_Museum%2C_Berlin_%2816246984190%29.jpg/676px-Etruscan_red-figured_krater_with_Charon%2C_the_Etruscan_death_demon%2C_from_Vulci_%28Italy%29%2C_around_300_BC%2C_Altes_Museum%2C_Berlin_%2816246984190%2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3232"/>
          <a:stretch/>
        </p:blipFill>
        <p:spPr bwMode="auto">
          <a:xfrm>
            <a:off x="2235273" y="0"/>
            <a:ext cx="4673454" cy="68438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Red-figured krater with Charon, the Etruscan death demon, circa 300 BC</a:t>
            </a:r>
          </a:p>
        </p:txBody>
      </p:sp>
      <p:sp>
        <p:nvSpPr>
          <p:cNvPr id="8" name="Text Placeholder 2"/>
          <p:cNvSpPr>
            <a:spLocks noGrp="1"/>
          </p:cNvSpPr>
          <p:nvPr>
            <p:ph type="body" sz="quarter" idx="12"/>
          </p:nvPr>
        </p:nvSpPr>
        <p:spPr/>
        <p:txBody>
          <a:bodyPr/>
          <a:lstStyle/>
          <a:p>
            <a:r>
              <a:rPr lang="en-US" dirty="0"/>
              <a:t>3:3</a:t>
            </a:r>
          </a:p>
        </p:txBody>
      </p:sp>
      <p:sp>
        <p:nvSpPr>
          <p:cNvPr id="9" name="Title 3"/>
          <p:cNvSpPr>
            <a:spLocks noGrp="1"/>
          </p:cNvSpPr>
          <p:nvPr>
            <p:ph type="title"/>
          </p:nvPr>
        </p:nvSpPr>
        <p:spPr/>
        <p:txBody>
          <a:bodyPr/>
          <a:lstStyle/>
          <a:p>
            <a:r>
              <a:rPr lang="en-US" dirty="0"/>
              <a:t>But the Lord is faithful, and He will establish you and guard you from the evil one</a:t>
            </a:r>
          </a:p>
        </p:txBody>
      </p:sp>
    </p:spTree>
    <p:extLst>
      <p:ext uri="{BB962C8B-B14F-4D97-AF65-F5344CB8AC3E}">
        <p14:creationId xmlns:p14="http://schemas.microsoft.com/office/powerpoint/2010/main" val="23554322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Vatican Museum\Braccio Nuovo\Togated figure, 1st c AD, tb05121766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946" y="0"/>
            <a:ext cx="780210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Confident-looking man in a toga, 1st century AD</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We are convinced in the Lord concerning you</a:t>
            </a:r>
          </a:p>
        </p:txBody>
      </p:sp>
    </p:spTree>
    <p:extLst>
      <p:ext uri="{BB962C8B-B14F-4D97-AF65-F5344CB8AC3E}">
        <p14:creationId xmlns:p14="http://schemas.microsoft.com/office/powerpoint/2010/main" val="11603338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AB2C9-B36D-E84E-99E0-F54099E9351E}"/>
              </a:ext>
            </a:extLst>
          </p:cNvPr>
          <p:cNvPicPr>
            <a:picLocks noChangeAspect="1"/>
          </p:cNvPicPr>
          <p:nvPr/>
        </p:nvPicPr>
        <p:blipFill rotWithShape="1">
          <a:blip r:embed="rId3">
            <a:extLst>
              <a:ext uri="{28A0092B-C50C-407E-A947-70E740481C1C}">
                <a14:useLocalDpi xmlns:a14="http://schemas.microsoft.com/office/drawing/2010/main" val="0"/>
              </a:ext>
            </a:extLst>
          </a:blip>
          <a:srcRect t="15277" b="7680"/>
          <a:stretch/>
        </p:blipFill>
        <p:spPr>
          <a:xfrm>
            <a:off x="1604865" y="0"/>
            <a:ext cx="5934270" cy="6857999"/>
          </a:xfrm>
          <a:prstGeom prst="rect">
            <a:avLst/>
          </a:prstGeom>
        </p:spPr>
      </p:pic>
      <p:sp>
        <p:nvSpPr>
          <p:cNvPr id="3" name="Text Placeholder 2"/>
          <p:cNvSpPr>
            <a:spLocks noGrp="1"/>
          </p:cNvSpPr>
          <p:nvPr>
            <p:ph type="body" sz="quarter" idx="10"/>
          </p:nvPr>
        </p:nvSpPr>
        <p:spPr/>
        <p:txBody>
          <a:bodyPr/>
          <a:lstStyle/>
          <a:p>
            <a:r>
              <a:rPr lang="en-US" dirty="0"/>
              <a:t>Depiction of a bearded warrior greeting his aged father and mother, 4th century BC</a:t>
            </a:r>
          </a:p>
        </p:txBody>
      </p:sp>
      <p:sp>
        <p:nvSpPr>
          <p:cNvPr id="4" name="Text Placeholder 3"/>
          <p:cNvSpPr>
            <a:spLocks noGrp="1"/>
          </p:cNvSpPr>
          <p:nvPr>
            <p:ph type="body" sz="quarter" idx="12"/>
          </p:nvPr>
        </p:nvSpPr>
        <p:spPr/>
        <p:txBody>
          <a:bodyPr/>
          <a:lstStyle/>
          <a:p>
            <a:r>
              <a:rPr lang="en-US" dirty="0"/>
              <a:t>3:4</a:t>
            </a:r>
          </a:p>
        </p:txBody>
      </p:sp>
      <p:sp>
        <p:nvSpPr>
          <p:cNvPr id="2" name="Title 1"/>
          <p:cNvSpPr>
            <a:spLocks noGrp="1"/>
          </p:cNvSpPr>
          <p:nvPr>
            <p:ph type="title"/>
          </p:nvPr>
        </p:nvSpPr>
        <p:spPr/>
        <p:txBody>
          <a:bodyPr/>
          <a:lstStyle/>
          <a:p>
            <a:r>
              <a:rPr lang="en-US" dirty="0"/>
              <a:t>That you are doing and will do as we have instructed</a:t>
            </a:r>
          </a:p>
        </p:txBody>
      </p:sp>
    </p:spTree>
    <p:extLst>
      <p:ext uri="{BB962C8B-B14F-4D97-AF65-F5344CB8AC3E}">
        <p14:creationId xmlns:p14="http://schemas.microsoft.com/office/powerpoint/2010/main" val="4001474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Louvre Abu Dhabi-pcb\Diptych with Jesus washing feet of disciples, ivory, from France or Germany, AD 1350-1375, tb0520184926.jpg"/>
          <p:cNvPicPr>
            <a:picLocks noChangeAspect="1" noChangeArrowheads="1"/>
          </p:cNvPicPr>
          <p:nvPr/>
        </p:nvPicPr>
        <p:blipFill rotWithShape="1">
          <a:blip r:embed="rId3">
            <a:extLst>
              <a:ext uri="{28A0092B-C50C-407E-A947-70E740481C1C}">
                <a14:useLocalDpi xmlns:a14="http://schemas.microsoft.com/office/drawing/2010/main" val="0"/>
              </a:ext>
            </a:extLst>
          </a:blip>
          <a:srcRect t="9130" b="7162"/>
          <a:stretch/>
        </p:blipFill>
        <p:spPr bwMode="auto">
          <a:xfrm>
            <a:off x="0" y="0"/>
            <a:ext cx="9144000" cy="685822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Diptych with Jesus washing feet of disciples, ivory, AD 1350–1375</a:t>
            </a:r>
          </a:p>
        </p:txBody>
      </p:sp>
      <p:sp>
        <p:nvSpPr>
          <p:cNvPr id="4" name="Text Placeholder 3"/>
          <p:cNvSpPr>
            <a:spLocks noGrp="1"/>
          </p:cNvSpPr>
          <p:nvPr>
            <p:ph type="body" sz="quarter" idx="12"/>
          </p:nvPr>
        </p:nvSpPr>
        <p:spPr/>
        <p:txBody>
          <a:bodyPr/>
          <a:lstStyle/>
          <a:p>
            <a:r>
              <a:rPr lang="en-US" dirty="0"/>
              <a:t>3:4</a:t>
            </a:r>
          </a:p>
        </p:txBody>
      </p:sp>
      <p:sp>
        <p:nvSpPr>
          <p:cNvPr id="2" name="Title 1"/>
          <p:cNvSpPr>
            <a:spLocks noGrp="1"/>
          </p:cNvSpPr>
          <p:nvPr>
            <p:ph type="title"/>
          </p:nvPr>
        </p:nvSpPr>
        <p:spPr/>
        <p:txBody>
          <a:bodyPr/>
          <a:lstStyle/>
          <a:p>
            <a:r>
              <a:rPr lang="en-US" dirty="0"/>
              <a:t>That you are doing and will do as we have instructed</a:t>
            </a:r>
          </a:p>
        </p:txBody>
      </p:sp>
    </p:spTree>
    <p:extLst>
      <p:ext uri="{BB962C8B-B14F-4D97-AF65-F5344CB8AC3E}">
        <p14:creationId xmlns:p14="http://schemas.microsoft.com/office/powerpoint/2010/main" val="38719034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Straight path through the Malta countryside</a:t>
            </a:r>
          </a:p>
        </p:txBody>
      </p:sp>
      <p:sp>
        <p:nvSpPr>
          <p:cNvPr id="4" name="Text Placeholder 3"/>
          <p:cNvSpPr>
            <a:spLocks noGrp="1"/>
          </p:cNvSpPr>
          <p:nvPr>
            <p:ph type="body" sz="quarter" idx="12"/>
          </p:nvPr>
        </p:nvSpPr>
        <p:spPr/>
        <p:txBody>
          <a:bodyPr/>
          <a:lstStyle/>
          <a:p>
            <a:r>
              <a:rPr lang="en-US" dirty="0"/>
              <a:t>3:5</a:t>
            </a:r>
          </a:p>
        </p:txBody>
      </p:sp>
      <p:sp>
        <p:nvSpPr>
          <p:cNvPr id="2" name="Title 1"/>
          <p:cNvSpPr>
            <a:spLocks noGrp="1"/>
          </p:cNvSpPr>
          <p:nvPr>
            <p:ph type="title"/>
          </p:nvPr>
        </p:nvSpPr>
        <p:spPr/>
        <p:txBody>
          <a:bodyPr/>
          <a:lstStyle/>
          <a:p>
            <a:r>
              <a:rPr lang="en-US" dirty="0"/>
              <a:t>And may the Lord direct your hearts in the love of God</a:t>
            </a:r>
          </a:p>
        </p:txBody>
      </p:sp>
      <p:pic>
        <p:nvPicPr>
          <p:cNvPr id="2050" name="Picture 2" descr="C:\Users\Kris\Documents\Bolen\01b PLBL, PCB size\14 Italy and Malta\Malta\Megalithic Temples\Single narrow path through Malta countryside, tb112005821.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029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Turkey Museums\Izmir Museum (Smyrna)\Running athlete, from Aegean Sea Late Hellenistic, tb0106018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0226" y="0"/>
            <a:ext cx="4383549" cy="685822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Running athlete, from the Aegean Sea, Late Hellenistic period, circa 1st century BC</a:t>
            </a:r>
          </a:p>
        </p:txBody>
      </p:sp>
      <p:sp>
        <p:nvSpPr>
          <p:cNvPr id="4" name="Text Placeholder 3"/>
          <p:cNvSpPr>
            <a:spLocks noGrp="1"/>
          </p:cNvSpPr>
          <p:nvPr>
            <p:ph type="body" sz="quarter" idx="12"/>
          </p:nvPr>
        </p:nvSpPr>
        <p:spPr/>
        <p:txBody>
          <a:bodyPr/>
          <a:lstStyle/>
          <a:p>
            <a:r>
              <a:rPr lang="en-US" dirty="0"/>
              <a:t>3:5</a:t>
            </a:r>
          </a:p>
        </p:txBody>
      </p:sp>
      <p:sp>
        <p:nvSpPr>
          <p:cNvPr id="2" name="Title 1"/>
          <p:cNvSpPr>
            <a:spLocks noGrp="1"/>
          </p:cNvSpPr>
          <p:nvPr>
            <p:ph type="title"/>
          </p:nvPr>
        </p:nvSpPr>
        <p:spPr/>
        <p:txBody>
          <a:bodyPr/>
          <a:lstStyle/>
          <a:p>
            <a:r>
              <a:rPr lang="en-US" dirty="0"/>
              <a:t>And may the Lord direct your hearts in the love of God and in the steadfastness of Christ</a:t>
            </a:r>
          </a:p>
        </p:txBody>
      </p:sp>
    </p:spTree>
    <p:extLst>
      <p:ext uri="{BB962C8B-B14F-4D97-AF65-F5344CB8AC3E}">
        <p14:creationId xmlns:p14="http://schemas.microsoft.com/office/powerpoint/2010/main" val="1624543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vase&#10;&#10;Description automatically generated">
            <a:extLst>
              <a:ext uri="{FF2B5EF4-FFF2-40B4-BE49-F238E27FC236}">
                <a16:creationId xmlns:a16="http://schemas.microsoft.com/office/drawing/2014/main" id="{6042DB9A-BA9E-402F-86AC-8064766283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40" y="0"/>
            <a:ext cx="7238921" cy="6533322"/>
          </a:xfrm>
          <a:prstGeom prst="rect">
            <a:avLst/>
          </a:prstGeom>
        </p:spPr>
      </p:pic>
      <p:sp>
        <p:nvSpPr>
          <p:cNvPr id="2" name="Text Placeholder 1"/>
          <p:cNvSpPr>
            <a:spLocks noGrp="1"/>
          </p:cNvSpPr>
          <p:nvPr>
            <p:ph type="body" sz="quarter" idx="10"/>
          </p:nvPr>
        </p:nvSpPr>
        <p:spPr/>
        <p:txBody>
          <a:bodyPr/>
          <a:lstStyle/>
          <a:p>
            <a:r>
              <a:rPr lang="en-US" dirty="0"/>
              <a:t>Runners on a Greek Black-Figure Panathenaic prize amphora, Attic, circa 366–365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40132384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8/8b/Hoplitodromos_Louvre_MN704.jpg/918px-Hoplitodromos_Louvre_MN7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211" y="369332"/>
            <a:ext cx="7351578" cy="61503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i="1" dirty="0" err="1"/>
              <a:t>Hoplitodromos</a:t>
            </a:r>
            <a:r>
              <a:rPr lang="en-US" dirty="0"/>
              <a:t> on an Attic black-figure Panathenaic amphora, 323–322 BC</a:t>
            </a:r>
          </a:p>
        </p:txBody>
      </p:sp>
      <p:sp>
        <p:nvSpPr>
          <p:cNvPr id="4" name="Text Placeholder 3"/>
          <p:cNvSpPr>
            <a:spLocks noGrp="1"/>
          </p:cNvSpPr>
          <p:nvPr>
            <p:ph type="body" sz="quarter" idx="12"/>
          </p:nvPr>
        </p:nvSpPr>
        <p:spPr/>
        <p:txBody>
          <a:bodyPr/>
          <a:lstStyle/>
          <a:p>
            <a:r>
              <a:rPr lang="en-US" dirty="0"/>
              <a:t>3:5</a:t>
            </a:r>
          </a:p>
        </p:txBody>
      </p:sp>
      <p:sp>
        <p:nvSpPr>
          <p:cNvPr id="2" name="Title 1"/>
          <p:cNvSpPr>
            <a:spLocks noGrp="1"/>
          </p:cNvSpPr>
          <p:nvPr>
            <p:ph type="title"/>
          </p:nvPr>
        </p:nvSpPr>
        <p:spPr/>
        <p:txBody>
          <a:bodyPr/>
          <a:lstStyle/>
          <a:p>
            <a:r>
              <a:rPr lang="en-US" dirty="0"/>
              <a:t>And may the Lord direct your hearts in the love of God and in the steadfastness of Christ</a:t>
            </a:r>
          </a:p>
        </p:txBody>
      </p:sp>
    </p:spTree>
    <p:extLst>
      <p:ext uri="{BB962C8B-B14F-4D97-AF65-F5344CB8AC3E}">
        <p14:creationId xmlns:p14="http://schemas.microsoft.com/office/powerpoint/2010/main" val="3344369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opped, chocolate, food, cake&#10;&#10;Description automatically generated">
            <a:extLst>
              <a:ext uri="{FF2B5EF4-FFF2-40B4-BE49-F238E27FC236}">
                <a16:creationId xmlns:a16="http://schemas.microsoft.com/office/drawing/2014/main" id="{14ACA3EB-C0B7-40B8-8A31-C41F3907EA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3" name="Text Placeholder 2"/>
          <p:cNvSpPr>
            <a:spLocks noGrp="1"/>
          </p:cNvSpPr>
          <p:nvPr>
            <p:ph type="body" sz="quarter" idx="10"/>
          </p:nvPr>
        </p:nvSpPr>
        <p:spPr/>
        <p:txBody>
          <a:bodyPr/>
          <a:lstStyle/>
          <a:p>
            <a:r>
              <a:rPr lang="en-US" dirty="0"/>
              <a:t>Ostraca used for shunning, 5th century BC</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Keep away from every brother who leads an unruly life</a:t>
            </a:r>
          </a:p>
        </p:txBody>
      </p:sp>
    </p:spTree>
    <p:extLst>
      <p:ext uri="{BB962C8B-B14F-4D97-AF65-F5344CB8AC3E}">
        <p14:creationId xmlns:p14="http://schemas.microsoft.com/office/powerpoint/2010/main" val="8788485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cake, blue, chocolate&#10;&#10;Description automatically generated">
            <a:extLst>
              <a:ext uri="{FF2B5EF4-FFF2-40B4-BE49-F238E27FC236}">
                <a16:creationId xmlns:a16="http://schemas.microsoft.com/office/drawing/2014/main" id="{55E21709-B75B-47EF-8096-6F196621F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3" name="Text Placeholder 2"/>
          <p:cNvSpPr>
            <a:spLocks noGrp="1"/>
          </p:cNvSpPr>
          <p:nvPr>
            <p:ph type="body" sz="quarter" idx="10"/>
          </p:nvPr>
        </p:nvSpPr>
        <p:spPr/>
        <p:txBody>
          <a:bodyPr/>
          <a:lstStyle/>
          <a:p>
            <a:r>
              <a:rPr lang="el-GR" dirty="0"/>
              <a:t>Ostracon from the ostracism of Aristides, circa 483 BC</a:t>
            </a:r>
            <a:endParaRPr lang="en-US" dirty="0"/>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Keep away from every brother who leads an unruly life</a:t>
            </a:r>
          </a:p>
        </p:txBody>
      </p:sp>
    </p:spTree>
    <p:extLst>
      <p:ext uri="{BB962C8B-B14F-4D97-AF65-F5344CB8AC3E}">
        <p14:creationId xmlns:p14="http://schemas.microsoft.com/office/powerpoint/2010/main" val="20784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cuments\Bolen\04 0Adds 2012\19 Museum\Rome Museums\Vatican Museum\Museo Chiaramonti\Male portrait of Cicero, identity debated, from Quintilii Villa on Appian Way, tb0512176877.jpg"/>
          <p:cNvPicPr>
            <a:picLocks noChangeAspect="1" noChangeArrowheads="1"/>
          </p:cNvPicPr>
          <p:nvPr/>
        </p:nvPicPr>
        <p:blipFill rotWithShape="1">
          <a:blip r:embed="rId3">
            <a:extLst>
              <a:ext uri="{28A0092B-C50C-407E-A947-70E740481C1C}">
                <a14:useLocalDpi xmlns:a14="http://schemas.microsoft.com/office/drawing/2010/main" val="0"/>
              </a:ext>
            </a:extLst>
          </a:blip>
          <a:srcRect b="25000"/>
          <a:stretch/>
        </p:blipFill>
        <p:spPr bwMode="auto">
          <a:xfrm>
            <a:off x="352425" y="0"/>
            <a:ext cx="84391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Bust of Cicero (identity debated), from the </a:t>
            </a:r>
            <a:r>
              <a:rPr lang="en-US" dirty="0" err="1"/>
              <a:t>Quintilii</a:t>
            </a:r>
            <a:r>
              <a:rPr lang="en-US" dirty="0"/>
              <a:t> Villa on the Appian Way, 1st century BC</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Keep away from every brother who leads an unruly life</a:t>
            </a:r>
          </a:p>
        </p:txBody>
      </p:sp>
    </p:spTree>
    <p:extLst>
      <p:ext uri="{BB962C8B-B14F-4D97-AF65-F5344CB8AC3E}">
        <p14:creationId xmlns:p14="http://schemas.microsoft.com/office/powerpoint/2010/main" val="31146614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ll, indoor, cup, sitting&#10;&#10;Description automatically generated">
            <a:extLst>
              <a:ext uri="{FF2B5EF4-FFF2-40B4-BE49-F238E27FC236}">
                <a16:creationId xmlns:a16="http://schemas.microsoft.com/office/drawing/2014/main" id="{FA772257-70F9-0144-B01C-2348C8860926}"/>
              </a:ext>
            </a:extLst>
          </p:cNvPr>
          <p:cNvPicPr>
            <a:picLocks noChangeAspect="1"/>
          </p:cNvPicPr>
          <p:nvPr/>
        </p:nvPicPr>
        <p:blipFill rotWithShape="1">
          <a:blip r:embed="rId3">
            <a:extLst>
              <a:ext uri="{28A0092B-C50C-407E-A947-70E740481C1C}">
                <a14:useLocalDpi xmlns:a14="http://schemas.microsoft.com/office/drawing/2010/main" val="0"/>
              </a:ext>
            </a:extLst>
          </a:blip>
          <a:srcRect t="5630" b="13289"/>
          <a:stretch/>
        </p:blipFill>
        <p:spPr>
          <a:xfrm>
            <a:off x="1" y="0"/>
            <a:ext cx="9143999" cy="6858000"/>
          </a:xfrm>
          <a:prstGeom prst="rect">
            <a:avLst/>
          </a:prstGeom>
        </p:spPr>
      </p:pic>
      <p:sp>
        <p:nvSpPr>
          <p:cNvPr id="3" name="Text Placeholder 2"/>
          <p:cNvSpPr>
            <a:spLocks noGrp="1"/>
          </p:cNvSpPr>
          <p:nvPr>
            <p:ph type="body" sz="quarter" idx="10"/>
          </p:nvPr>
        </p:nvSpPr>
        <p:spPr/>
        <p:txBody>
          <a:bodyPr/>
          <a:lstStyle/>
          <a:p>
            <a:r>
              <a:rPr lang="en-US" dirty="0"/>
              <a:t>Wine cup with a reclining man and a prostitute at a symposium, from Athens, 5th century BC</a:t>
            </a:r>
            <a:endParaRPr lang="x-none" dirty="0"/>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Keep away from every brother who leads an unruly life</a:t>
            </a:r>
          </a:p>
        </p:txBody>
      </p:sp>
    </p:spTree>
    <p:extLst>
      <p:ext uri="{BB962C8B-B14F-4D97-AF65-F5344CB8AC3E}">
        <p14:creationId xmlns:p14="http://schemas.microsoft.com/office/powerpoint/2010/main" val="35457652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National Museum\Villas\Painting with scene of lovers, cinnabar red, from bedroom D of Villa Farnesina, tb0513177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9144000" cy="6272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Keep away from every brother who leads an unruly life</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44" y="3123197"/>
            <a:ext cx="649287" cy="59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99420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3 Museums 2014\US Museums\University of Pennsylvania\Israel-Jordan\Mycenean stirrup jar and imitation, Late Bronze IIB-Iron IA, tb07231168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8000" contrast="4000"/>
                    </a14:imgEffect>
                  </a14:imgLayer>
                </a14:imgProps>
              </a:ext>
              <a:ext uri="{28A0092B-C50C-407E-A947-70E740481C1C}">
                <a14:useLocalDpi xmlns:a14="http://schemas.microsoft.com/office/drawing/2010/main" val="0"/>
              </a:ext>
            </a:extLst>
          </a:blip>
          <a:srcRect l="3275" r="6777"/>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Mycenaean stirrup jar and imitation, Late Bronze IIB–Iron IA, circa 1200 BC</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Rather imitate us</a:t>
            </a:r>
          </a:p>
        </p:txBody>
      </p:sp>
    </p:spTree>
    <p:extLst>
      <p:ext uri="{BB962C8B-B14F-4D97-AF65-F5344CB8AC3E}">
        <p14:creationId xmlns:p14="http://schemas.microsoft.com/office/powerpoint/2010/main" val="4577139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FDA1C256-9D09-47B9-8DBF-F7029EA061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Third Style panel of an actor dressed as a king, from Herculaneum, 1st century AD</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Rather imitate us</a:t>
            </a:r>
          </a:p>
        </p:txBody>
      </p:sp>
    </p:spTree>
    <p:extLst>
      <p:ext uri="{BB962C8B-B14F-4D97-AF65-F5344CB8AC3E}">
        <p14:creationId xmlns:p14="http://schemas.microsoft.com/office/powerpoint/2010/main" val="2976587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Capitoline Museum\Epigraphic Gallery\Relief with dedication to Aglibol and Malakbel, gods shaking hands, AD 235-236, tb0514179614.jpg"/>
          <p:cNvPicPr>
            <a:picLocks noChangeAspect="1" noChangeArrowheads="1"/>
          </p:cNvPicPr>
          <p:nvPr/>
        </p:nvPicPr>
        <p:blipFill rotWithShape="1">
          <a:blip r:embed="rId3">
            <a:extLst>
              <a:ext uri="{28A0092B-C50C-407E-A947-70E740481C1C}">
                <a14:useLocalDpi xmlns:a14="http://schemas.microsoft.com/office/drawing/2010/main" val="0"/>
              </a:ext>
            </a:extLst>
          </a:blip>
          <a:srcRect t="7734"/>
          <a:stretch/>
        </p:blipFill>
        <p:spPr bwMode="auto">
          <a:xfrm>
            <a:off x="0" y="171450"/>
            <a:ext cx="9144000" cy="6572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Handshake as a sign of peace, from Rome, 3rd century AD</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Rather imitate us, for we did not behave inappropriately when we were with you</a:t>
            </a:r>
          </a:p>
        </p:txBody>
      </p:sp>
    </p:spTree>
    <p:extLst>
      <p:ext uri="{BB962C8B-B14F-4D97-AF65-F5344CB8AC3E}">
        <p14:creationId xmlns:p14="http://schemas.microsoft.com/office/powerpoint/2010/main" val="28437861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Cutouts\Fresco with various types of bread, from praedia of Julia Felix, tb0515170271c.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760"/>
          <a:stretch/>
        </p:blipFill>
        <p:spPr bwMode="auto">
          <a:xfrm>
            <a:off x="1" y="199248"/>
            <a:ext cx="9143999" cy="649338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with various types of bread, from </a:t>
            </a:r>
            <a:r>
              <a:rPr lang="en-US" i="1" dirty="0" err="1"/>
              <a:t>praedia</a:t>
            </a:r>
            <a:r>
              <a:rPr lang="en-US" dirty="0"/>
              <a:t> of Julia Felix in Pompeii, 1st century AD</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We did not eat anyone’s bread without paying for it</a:t>
            </a:r>
          </a:p>
        </p:txBody>
      </p:sp>
    </p:spTree>
    <p:extLst>
      <p:ext uri="{BB962C8B-B14F-4D97-AF65-F5344CB8AC3E}">
        <p14:creationId xmlns:p14="http://schemas.microsoft.com/office/powerpoint/2010/main" val="123077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lant, vessel, table, jar&#10;&#10;Description automatically generated">
            <a:extLst>
              <a:ext uri="{FF2B5EF4-FFF2-40B4-BE49-F238E27FC236}">
                <a16:creationId xmlns:a16="http://schemas.microsoft.com/office/drawing/2014/main" id="{53C900D8-D15F-4A24-9AA6-A2C806F88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22"/>
            <a:ext cx="9144000" cy="6793992"/>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Prize vessel from the Athenian Games, 340–339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3:1</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1877869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hanging on a wall&#10;&#10;Description automatically generated">
            <a:extLst>
              <a:ext uri="{FF2B5EF4-FFF2-40B4-BE49-F238E27FC236}">
                <a16:creationId xmlns:a16="http://schemas.microsoft.com/office/drawing/2014/main" id="{5C822E30-3893-4B67-BFA7-570EFF456DD2}"/>
              </a:ext>
            </a:extLst>
          </p:cNvPr>
          <p:cNvPicPr>
            <a:picLocks noChangeAspect="1"/>
          </p:cNvPicPr>
          <p:nvPr/>
        </p:nvPicPr>
        <p:blipFill rotWithShape="1">
          <a:blip r:embed="rId3">
            <a:extLst>
              <a:ext uri="{28A0092B-C50C-407E-A947-70E740481C1C}">
                <a14:useLocalDpi xmlns:a14="http://schemas.microsoft.com/office/drawing/2010/main" val="0"/>
              </a:ext>
            </a:extLst>
          </a:blip>
          <a:srcRect l="11637" t="13147" r="10285" b="11117"/>
          <a:stretch/>
        </p:blipFill>
        <p:spPr>
          <a:xfrm>
            <a:off x="1574223" y="0"/>
            <a:ext cx="5995555" cy="6858000"/>
          </a:xfrm>
          <a:prstGeom prst="rect">
            <a:avLst/>
          </a:prstGeom>
        </p:spPr>
      </p:pic>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Painting of a baker’s shop in Pompeii, 1st century AD</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3:8</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We did not eat anyone’s bread without paying for it</a:t>
            </a:r>
          </a:p>
        </p:txBody>
      </p:sp>
    </p:spTree>
    <p:extLst>
      <p:ext uri="{BB962C8B-B14F-4D97-AF65-F5344CB8AC3E}">
        <p14:creationId xmlns:p14="http://schemas.microsoft.com/office/powerpoint/2010/main" val="1051160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sitting, food&#10;&#10;Description automatically generated">
            <a:extLst>
              <a:ext uri="{FF2B5EF4-FFF2-40B4-BE49-F238E27FC236}">
                <a16:creationId xmlns:a16="http://schemas.microsoft.com/office/drawing/2014/main" id="{EDE80BCA-6D18-4445-9B4B-E3C09C52C9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00"/>
            <a:ext cx="9144000" cy="6731000"/>
          </a:xfrm>
          <a:prstGeom prst="rect">
            <a:avLst/>
          </a:prstGeom>
        </p:spPr>
      </p:pic>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Carbonized loaf of bread, from Herculaneum, AD 79</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3:8</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We did not eat anyone’s bread without paying for it</a:t>
            </a:r>
          </a:p>
        </p:txBody>
      </p:sp>
    </p:spTree>
    <p:extLst>
      <p:ext uri="{BB962C8B-B14F-4D97-AF65-F5344CB8AC3E}">
        <p14:creationId xmlns:p14="http://schemas.microsoft.com/office/powerpoint/2010/main" val="352182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 food&#10;&#10;Description automatically generated">
            <a:extLst>
              <a:ext uri="{FF2B5EF4-FFF2-40B4-BE49-F238E27FC236}">
                <a16:creationId xmlns:a16="http://schemas.microsoft.com/office/drawing/2014/main" id="{6A27E2D6-0B7A-4B5E-BD93-040B3FC048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6736" y="0"/>
            <a:ext cx="6510528" cy="6858000"/>
          </a:xfrm>
          <a:prstGeom prst="rect">
            <a:avLst/>
          </a:prstGeom>
        </p:spPr>
      </p:pic>
      <p:sp>
        <p:nvSpPr>
          <p:cNvPr id="2" name="Text Placeholder 1">
            <a:extLst>
              <a:ext uri="{FF2B5EF4-FFF2-40B4-BE49-F238E27FC236}">
                <a16:creationId xmlns:a16="http://schemas.microsoft.com/office/drawing/2014/main" id="{FFA7575F-2647-42F5-8DE3-30E2452B2D97}"/>
              </a:ext>
            </a:extLst>
          </p:cNvPr>
          <p:cNvSpPr>
            <a:spLocks noGrp="1"/>
          </p:cNvSpPr>
          <p:nvPr>
            <p:ph type="body" sz="quarter" idx="10"/>
          </p:nvPr>
        </p:nvSpPr>
        <p:spPr/>
        <p:txBody>
          <a:bodyPr/>
          <a:lstStyle/>
          <a:p>
            <a:r>
              <a:rPr lang="en-US" dirty="0"/>
              <a:t>Papyrus letter with a grocery list, from Egypt, early 3rd century AD</a:t>
            </a:r>
          </a:p>
        </p:txBody>
      </p:sp>
      <p:sp>
        <p:nvSpPr>
          <p:cNvPr id="3" name="Text Placeholder 2">
            <a:extLst>
              <a:ext uri="{FF2B5EF4-FFF2-40B4-BE49-F238E27FC236}">
                <a16:creationId xmlns:a16="http://schemas.microsoft.com/office/drawing/2014/main" id="{5E441A80-909A-4C1A-A883-C548696DF2D6}"/>
              </a:ext>
            </a:extLst>
          </p:cNvPr>
          <p:cNvSpPr>
            <a:spLocks noGrp="1"/>
          </p:cNvSpPr>
          <p:nvPr>
            <p:ph type="body" sz="quarter" idx="12"/>
          </p:nvPr>
        </p:nvSpPr>
        <p:spPr/>
        <p:txBody>
          <a:bodyPr/>
          <a:lstStyle/>
          <a:p>
            <a:r>
              <a:rPr lang="en-US" dirty="0"/>
              <a:t>3:8</a:t>
            </a:r>
          </a:p>
        </p:txBody>
      </p:sp>
      <p:sp>
        <p:nvSpPr>
          <p:cNvPr id="4" name="Title 3">
            <a:extLst>
              <a:ext uri="{FF2B5EF4-FFF2-40B4-BE49-F238E27FC236}">
                <a16:creationId xmlns:a16="http://schemas.microsoft.com/office/drawing/2014/main" id="{4133085B-4016-4827-9330-39E56360CB08}"/>
              </a:ext>
            </a:extLst>
          </p:cNvPr>
          <p:cNvSpPr>
            <a:spLocks noGrp="1"/>
          </p:cNvSpPr>
          <p:nvPr>
            <p:ph type="title"/>
          </p:nvPr>
        </p:nvSpPr>
        <p:spPr/>
        <p:txBody>
          <a:bodyPr/>
          <a:lstStyle/>
          <a:p>
            <a:r>
              <a:rPr lang="en-US" dirty="0"/>
              <a:t>We did not eat anyone’s bread without paying for it</a:t>
            </a:r>
          </a:p>
        </p:txBody>
      </p:sp>
    </p:spTree>
    <p:extLst>
      <p:ext uri="{BB962C8B-B14F-4D97-AF65-F5344CB8AC3E}">
        <p14:creationId xmlns:p14="http://schemas.microsoft.com/office/powerpoint/2010/main" val="15893630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Bakers’ burial stela with bread selling and grain milling scene, 2nd century AD</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We did not eat anyone’s bread without paying for it</a:t>
            </a:r>
          </a:p>
        </p:txBody>
      </p:sp>
      <p:pic>
        <p:nvPicPr>
          <p:cNvPr id="6" name="Picture 5">
            <a:extLst>
              <a:ext uri="{FF2B5EF4-FFF2-40B4-BE49-F238E27FC236}">
                <a16:creationId xmlns:a16="http://schemas.microsoft.com/office/drawing/2014/main" id="{67332B63-FA69-4709-940D-59D83076B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9244"/>
            <a:ext cx="9144000" cy="5239512"/>
          </a:xfrm>
          <a:prstGeom prst="rect">
            <a:avLst/>
          </a:prstGeom>
        </p:spPr>
      </p:pic>
    </p:spTree>
    <p:extLst>
      <p:ext uri="{BB962C8B-B14F-4D97-AF65-F5344CB8AC3E}">
        <p14:creationId xmlns:p14="http://schemas.microsoft.com/office/powerpoint/2010/main" val="28630336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Coin of Agrippina Junior Augusta, from Thessalonica, AD 50–59</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We did not eat anyone’s bread without paying for it</a:t>
            </a:r>
          </a:p>
        </p:txBody>
      </p:sp>
      <p:grpSp>
        <p:nvGrpSpPr>
          <p:cNvPr id="7" name="Group 6"/>
          <p:cNvGrpSpPr/>
          <p:nvPr/>
        </p:nvGrpSpPr>
        <p:grpSpPr>
          <a:xfrm>
            <a:off x="357972" y="1330134"/>
            <a:ext cx="8428057" cy="4197733"/>
            <a:chOff x="400050" y="1425827"/>
            <a:chExt cx="8428057" cy="4197733"/>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 y="1479610"/>
              <a:ext cx="4171950" cy="4090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8337" y="1425827"/>
              <a:ext cx="4149770" cy="4197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253340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1257uWeaver of outer garments"/>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25539" b="9838"/>
          <a:stretch/>
        </p:blipFill>
        <p:spPr bwMode="auto">
          <a:xfrm>
            <a:off x="1143293" y="369332"/>
            <a:ext cx="6857415"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Weaver of outer garments</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Instead, we worked hard night and day so that we would not be a burden to any of you</a:t>
            </a:r>
          </a:p>
        </p:txBody>
      </p:sp>
    </p:spTree>
    <p:extLst>
      <p:ext uri="{BB962C8B-B14F-4D97-AF65-F5344CB8AC3E}">
        <p14:creationId xmlns:p14="http://schemas.microsoft.com/office/powerpoint/2010/main" val="7065208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Second user.7DNW38V.001\Documents\Jobs\BiblePlaces project\p\Bedouin tent at Hazor, tb01131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919"/>
            <a:ext cx="9144001" cy="61261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at </a:t>
            </a:r>
            <a:r>
              <a:rPr lang="en-US" dirty="0" err="1"/>
              <a:t>Hazor</a:t>
            </a:r>
            <a:endParaRPr lang="en-US" dirty="0"/>
          </a:p>
        </p:txBody>
      </p:sp>
      <p:sp>
        <p:nvSpPr>
          <p:cNvPr id="8" name="Text Placeholder 2"/>
          <p:cNvSpPr>
            <a:spLocks noGrp="1"/>
          </p:cNvSpPr>
          <p:nvPr>
            <p:ph type="body" sz="quarter" idx="12"/>
          </p:nvPr>
        </p:nvSpPr>
        <p:spPr/>
        <p:txBody>
          <a:bodyPr/>
          <a:lstStyle/>
          <a:p>
            <a:r>
              <a:rPr lang="en-US" dirty="0"/>
              <a:t>3:8</a:t>
            </a:r>
          </a:p>
        </p:txBody>
      </p:sp>
      <p:sp>
        <p:nvSpPr>
          <p:cNvPr id="9" name="Title 3"/>
          <p:cNvSpPr>
            <a:spLocks noGrp="1"/>
          </p:cNvSpPr>
          <p:nvPr>
            <p:ph type="title"/>
          </p:nvPr>
        </p:nvSpPr>
        <p:spPr/>
        <p:txBody>
          <a:bodyPr/>
          <a:lstStyle/>
          <a:p>
            <a:r>
              <a:rPr lang="en-US" dirty="0"/>
              <a:t>Instead, we worked hard night and day so that we would not be a burden to any of you</a:t>
            </a:r>
          </a:p>
        </p:txBody>
      </p:sp>
    </p:spTree>
    <p:extLst>
      <p:ext uri="{BB962C8B-B14F-4D97-AF65-F5344CB8AC3E}">
        <p14:creationId xmlns:p14="http://schemas.microsoft.com/office/powerpoint/2010/main" val="2508212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made of goat and sheep hair</a:t>
            </a:r>
          </a:p>
        </p:txBody>
      </p:sp>
      <p:sp>
        <p:nvSpPr>
          <p:cNvPr id="8" name="Text Placeholder 2"/>
          <p:cNvSpPr>
            <a:spLocks noGrp="1"/>
          </p:cNvSpPr>
          <p:nvPr>
            <p:ph type="body" sz="quarter" idx="12"/>
          </p:nvPr>
        </p:nvSpPr>
        <p:spPr/>
        <p:txBody>
          <a:bodyPr/>
          <a:lstStyle/>
          <a:p>
            <a:r>
              <a:rPr lang="en-US" dirty="0"/>
              <a:t>3:8</a:t>
            </a:r>
          </a:p>
        </p:txBody>
      </p:sp>
      <p:sp>
        <p:nvSpPr>
          <p:cNvPr id="9" name="Title 3"/>
          <p:cNvSpPr>
            <a:spLocks noGrp="1"/>
          </p:cNvSpPr>
          <p:nvPr>
            <p:ph type="title"/>
          </p:nvPr>
        </p:nvSpPr>
        <p:spPr/>
        <p:txBody>
          <a:bodyPr/>
          <a:lstStyle/>
          <a:p>
            <a:r>
              <a:rPr lang="en-US" dirty="0"/>
              <a:t>Instead, we worked hard night and day so that we would not be a burden to any of you</a:t>
            </a:r>
          </a:p>
        </p:txBody>
      </p:sp>
      <p:pic>
        <p:nvPicPr>
          <p:cNvPr id="4" name="Picture 3">
            <a:extLst>
              <a:ext uri="{FF2B5EF4-FFF2-40B4-BE49-F238E27FC236}">
                <a16:creationId xmlns:a16="http://schemas.microsoft.com/office/drawing/2014/main" id="{BEEC434F-F61A-9A41-BFFB-994BB4F65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8436172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Second user.7DNW38V.001\Documents\Jobs\BiblePlaces project\p\Bedouin woman weaving tent of goats' hair, mat05276.jpg"/>
          <p:cNvPicPr>
            <a:picLocks noChangeAspect="1" noChangeArrowheads="1"/>
          </p:cNvPicPr>
          <p:nvPr/>
        </p:nvPicPr>
        <p:blipFill rotWithShape="1">
          <a:blip r:embed="rId3">
            <a:extLst>
              <a:ext uri="{28A0092B-C50C-407E-A947-70E740481C1C}">
                <a14:useLocalDpi xmlns:a14="http://schemas.microsoft.com/office/drawing/2010/main" val="0"/>
              </a:ext>
            </a:extLst>
          </a:blip>
          <a:srcRect t="22535" b="21297"/>
          <a:stretch/>
        </p:blipFill>
        <p:spPr bwMode="auto">
          <a:xfrm>
            <a:off x="810724" y="369332"/>
            <a:ext cx="7522553"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woman weaving a tent of goats’ hair</a:t>
            </a:r>
          </a:p>
        </p:txBody>
      </p:sp>
      <p:sp>
        <p:nvSpPr>
          <p:cNvPr id="8" name="Text Placeholder 2"/>
          <p:cNvSpPr>
            <a:spLocks noGrp="1"/>
          </p:cNvSpPr>
          <p:nvPr>
            <p:ph type="body" sz="quarter" idx="12"/>
          </p:nvPr>
        </p:nvSpPr>
        <p:spPr/>
        <p:txBody>
          <a:bodyPr/>
          <a:lstStyle/>
          <a:p>
            <a:r>
              <a:rPr lang="en-US" dirty="0"/>
              <a:t>3:8</a:t>
            </a:r>
          </a:p>
        </p:txBody>
      </p:sp>
      <p:sp>
        <p:nvSpPr>
          <p:cNvPr id="9" name="Title 3"/>
          <p:cNvSpPr>
            <a:spLocks noGrp="1"/>
          </p:cNvSpPr>
          <p:nvPr>
            <p:ph type="title"/>
          </p:nvPr>
        </p:nvSpPr>
        <p:spPr/>
        <p:txBody>
          <a:bodyPr/>
          <a:lstStyle/>
          <a:p>
            <a:r>
              <a:rPr lang="en-US" dirty="0"/>
              <a:t>Instead, we worked hard night and day so that we would not be a burden to any of you</a:t>
            </a:r>
          </a:p>
        </p:txBody>
      </p:sp>
    </p:spTree>
    <p:extLst>
      <p:ext uri="{BB962C8B-B14F-4D97-AF65-F5344CB8AC3E}">
        <p14:creationId xmlns:p14="http://schemas.microsoft.com/office/powerpoint/2010/main" val="35306569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Reconstruction of a Bedouin loom</a:t>
            </a:r>
          </a:p>
        </p:txBody>
      </p:sp>
      <p:sp>
        <p:nvSpPr>
          <p:cNvPr id="8" name="Text Placeholder 2"/>
          <p:cNvSpPr>
            <a:spLocks noGrp="1"/>
          </p:cNvSpPr>
          <p:nvPr>
            <p:ph type="body" sz="quarter" idx="12"/>
          </p:nvPr>
        </p:nvSpPr>
        <p:spPr/>
        <p:txBody>
          <a:bodyPr/>
          <a:lstStyle/>
          <a:p>
            <a:r>
              <a:rPr lang="en-US" dirty="0"/>
              <a:t>3:8</a:t>
            </a:r>
          </a:p>
        </p:txBody>
      </p:sp>
      <p:sp>
        <p:nvSpPr>
          <p:cNvPr id="9" name="Title 3"/>
          <p:cNvSpPr>
            <a:spLocks noGrp="1"/>
          </p:cNvSpPr>
          <p:nvPr>
            <p:ph type="title"/>
          </p:nvPr>
        </p:nvSpPr>
        <p:spPr/>
        <p:txBody>
          <a:bodyPr/>
          <a:lstStyle/>
          <a:p>
            <a:r>
              <a:rPr lang="en-US" dirty="0"/>
              <a:t>Instead, we worked hard night and day so that we would not be a burden to any of you</a:t>
            </a:r>
          </a:p>
        </p:txBody>
      </p:sp>
      <p:pic>
        <p:nvPicPr>
          <p:cNvPr id="7" name="Picture 6">
            <a:extLst>
              <a:ext uri="{FF2B5EF4-FFF2-40B4-BE49-F238E27FC236}">
                <a16:creationId xmlns:a16="http://schemas.microsoft.com/office/drawing/2014/main" id="{35E01A76-0021-504E-9EC1-A49333C97E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77149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Starting line at the racecourse at Corinth, circa 200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7" name="Picture 6" descr="A field with a mountain in the background&#10;&#10;Description automatically generated">
            <a:extLst>
              <a:ext uri="{FF2B5EF4-FFF2-40B4-BE49-F238E27FC236}">
                <a16:creationId xmlns:a16="http://schemas.microsoft.com/office/drawing/2014/main" id="{39C4F832-755A-524B-A937-CD67718A4B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food, sitting, sandwich&#10;&#10;Description automatically generated">
            <a:extLst>
              <a:ext uri="{FF2B5EF4-FFF2-40B4-BE49-F238E27FC236}">
                <a16:creationId xmlns:a16="http://schemas.microsoft.com/office/drawing/2014/main" id="{83229165-2835-428B-A7F4-C9E9329B0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436"/>
            <a:ext cx="9144000" cy="6739128"/>
          </a:xfrm>
          <a:prstGeom prst="rect">
            <a:avLst/>
          </a:prstGeom>
        </p:spPr>
      </p:pic>
      <p:sp>
        <p:nvSpPr>
          <p:cNvPr id="3" name="Text Placeholder 2"/>
          <p:cNvSpPr>
            <a:spLocks noGrp="1"/>
          </p:cNvSpPr>
          <p:nvPr>
            <p:ph type="body" sz="quarter" idx="10"/>
          </p:nvPr>
        </p:nvSpPr>
        <p:spPr/>
        <p:txBody>
          <a:bodyPr/>
          <a:lstStyle/>
          <a:p>
            <a:r>
              <a:rPr lang="en-US" dirty="0"/>
              <a:t>Fragments of the Forma Urbis </a:t>
            </a:r>
            <a:r>
              <a:rPr lang="en-US" dirty="0" err="1"/>
              <a:t>Romae</a:t>
            </a:r>
            <a:r>
              <a:rPr lang="en-US" dirty="0"/>
              <a:t> showing plan of </a:t>
            </a:r>
            <a:r>
              <a:rPr lang="en-US" dirty="0" err="1"/>
              <a:t>Templum</a:t>
            </a:r>
            <a:r>
              <a:rPr lang="en-US" dirty="0"/>
              <a:t> Pacis, AD 203–211</a:t>
            </a:r>
          </a:p>
        </p:txBody>
      </p:sp>
      <p:sp>
        <p:nvSpPr>
          <p:cNvPr id="4" name="Text Placeholder 3"/>
          <p:cNvSpPr>
            <a:spLocks noGrp="1"/>
          </p:cNvSpPr>
          <p:nvPr>
            <p:ph type="body" sz="quarter" idx="12"/>
          </p:nvPr>
        </p:nvSpPr>
        <p:spPr/>
        <p:txBody>
          <a:bodyPr/>
          <a:lstStyle/>
          <a:p>
            <a:r>
              <a:rPr lang="en-US" dirty="0"/>
              <a:t>3:9</a:t>
            </a:r>
          </a:p>
        </p:txBody>
      </p:sp>
      <p:sp>
        <p:nvSpPr>
          <p:cNvPr id="2" name="Title 1"/>
          <p:cNvSpPr>
            <a:spLocks noGrp="1"/>
          </p:cNvSpPr>
          <p:nvPr>
            <p:ph type="title"/>
          </p:nvPr>
        </p:nvSpPr>
        <p:spPr/>
        <p:txBody>
          <a:bodyPr/>
          <a:lstStyle/>
          <a:p>
            <a:r>
              <a:rPr lang="en-US" dirty="0"/>
              <a:t>In order to give ourselves as an example for you</a:t>
            </a:r>
          </a:p>
        </p:txBody>
      </p:sp>
    </p:spTree>
    <p:extLst>
      <p:ext uri="{BB962C8B-B14F-4D97-AF65-F5344CB8AC3E}">
        <p14:creationId xmlns:p14="http://schemas.microsoft.com/office/powerpoint/2010/main" val="16600879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BF5B9181-0ACC-4396-9D5C-8DA451E71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3" name="Text Placeholder 2"/>
          <p:cNvSpPr>
            <a:spLocks noGrp="1"/>
          </p:cNvSpPr>
          <p:nvPr>
            <p:ph type="body" sz="quarter" idx="10"/>
          </p:nvPr>
        </p:nvSpPr>
        <p:spPr/>
        <p:txBody>
          <a:bodyPr/>
          <a:lstStyle/>
          <a:p>
            <a:r>
              <a:rPr lang="en-US" dirty="0"/>
              <a:t>Limestone ostracon with artist sketches for sculpting, from Thebes, circa 1200 BC</a:t>
            </a:r>
          </a:p>
        </p:txBody>
      </p:sp>
      <p:sp>
        <p:nvSpPr>
          <p:cNvPr id="4" name="Text Placeholder 3"/>
          <p:cNvSpPr>
            <a:spLocks noGrp="1"/>
          </p:cNvSpPr>
          <p:nvPr>
            <p:ph type="body" sz="quarter" idx="12"/>
          </p:nvPr>
        </p:nvSpPr>
        <p:spPr/>
        <p:txBody>
          <a:bodyPr/>
          <a:lstStyle/>
          <a:p>
            <a:r>
              <a:rPr lang="en-US" dirty="0"/>
              <a:t>3:9</a:t>
            </a:r>
          </a:p>
        </p:txBody>
      </p:sp>
      <p:sp>
        <p:nvSpPr>
          <p:cNvPr id="2" name="Title 1"/>
          <p:cNvSpPr>
            <a:spLocks noGrp="1"/>
          </p:cNvSpPr>
          <p:nvPr>
            <p:ph type="title"/>
          </p:nvPr>
        </p:nvSpPr>
        <p:spPr/>
        <p:txBody>
          <a:bodyPr/>
          <a:lstStyle/>
          <a:p>
            <a:r>
              <a:rPr lang="en-US" dirty="0"/>
              <a:t>In order to give ourselves as an example for you</a:t>
            </a:r>
          </a:p>
        </p:txBody>
      </p:sp>
    </p:spTree>
    <p:extLst>
      <p:ext uri="{BB962C8B-B14F-4D97-AF65-F5344CB8AC3E}">
        <p14:creationId xmlns:p14="http://schemas.microsoft.com/office/powerpoint/2010/main" val="5386820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ood&#10;&#10;Description automatically generated">
            <a:extLst>
              <a:ext uri="{FF2B5EF4-FFF2-40B4-BE49-F238E27FC236}">
                <a16:creationId xmlns:a16="http://schemas.microsoft.com/office/drawing/2014/main" id="{DCA0BE01-FE80-7A49-AF1E-1EEC026EAFB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11605" y="0"/>
            <a:ext cx="6320790" cy="6858000"/>
          </a:xfrm>
          <a:prstGeom prst="rect">
            <a:avLst/>
          </a:prstGeom>
        </p:spPr>
      </p:pic>
      <p:sp>
        <p:nvSpPr>
          <p:cNvPr id="3" name="Text Placeholder 2"/>
          <p:cNvSpPr>
            <a:spLocks noGrp="1"/>
          </p:cNvSpPr>
          <p:nvPr>
            <p:ph type="body" sz="quarter" idx="10"/>
          </p:nvPr>
        </p:nvSpPr>
        <p:spPr/>
        <p:txBody>
          <a:bodyPr/>
          <a:lstStyle/>
          <a:p>
            <a:r>
              <a:rPr lang="en-US" dirty="0"/>
              <a:t>Sumerian school tablet, from Nippur, 18th century BC</a:t>
            </a:r>
          </a:p>
        </p:txBody>
      </p:sp>
      <p:sp>
        <p:nvSpPr>
          <p:cNvPr id="4" name="Text Placeholder 3"/>
          <p:cNvSpPr>
            <a:spLocks noGrp="1"/>
          </p:cNvSpPr>
          <p:nvPr>
            <p:ph type="body" sz="quarter" idx="12"/>
          </p:nvPr>
        </p:nvSpPr>
        <p:spPr/>
        <p:txBody>
          <a:bodyPr/>
          <a:lstStyle/>
          <a:p>
            <a:r>
              <a:rPr lang="en-US" dirty="0"/>
              <a:t>3:9</a:t>
            </a:r>
          </a:p>
        </p:txBody>
      </p:sp>
      <p:sp>
        <p:nvSpPr>
          <p:cNvPr id="2" name="Title 1"/>
          <p:cNvSpPr>
            <a:spLocks noGrp="1"/>
          </p:cNvSpPr>
          <p:nvPr>
            <p:ph type="title"/>
          </p:nvPr>
        </p:nvSpPr>
        <p:spPr/>
        <p:txBody>
          <a:bodyPr/>
          <a:lstStyle/>
          <a:p>
            <a:r>
              <a:rPr lang="en-US" dirty="0"/>
              <a:t>In order to give ourselves as an example for you, that you should imitate us</a:t>
            </a:r>
          </a:p>
        </p:txBody>
      </p:sp>
    </p:spTree>
    <p:extLst>
      <p:ext uri="{BB962C8B-B14F-4D97-AF65-F5344CB8AC3E}">
        <p14:creationId xmlns:p14="http://schemas.microsoft.com/office/powerpoint/2010/main" val="16146120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4287uPeasants eating meal"/>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21116" b="17481"/>
          <a:stretch/>
        </p:blipFill>
        <p:spPr bwMode="auto">
          <a:xfrm>
            <a:off x="1174472" y="369332"/>
            <a:ext cx="6795057"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Peasants eating a meal</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If anyone is not willing to work, do not let him eat</a:t>
            </a:r>
          </a:p>
        </p:txBody>
      </p:sp>
    </p:spTree>
    <p:extLst>
      <p:ext uri="{BB962C8B-B14F-4D97-AF65-F5344CB8AC3E}">
        <p14:creationId xmlns:p14="http://schemas.microsoft.com/office/powerpoint/2010/main" val="24771629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19 Museum\Rome Museums\Vatican Museum\Museo Chiaramonti\Fragment of sarcophagus, scene of milling, ca AD 225-250, from Appian Way, tb0512176507.jpg"/>
          <p:cNvPicPr>
            <a:picLocks noChangeAspect="1" noChangeArrowheads="1"/>
          </p:cNvPicPr>
          <p:nvPr/>
        </p:nvPicPr>
        <p:blipFill rotWithShape="1">
          <a:blip r:embed="rId3">
            <a:extLst>
              <a:ext uri="{28A0092B-C50C-407E-A947-70E740481C1C}">
                <a14:useLocalDpi xmlns:a14="http://schemas.microsoft.com/office/drawing/2010/main" val="0"/>
              </a:ext>
            </a:extLst>
          </a:blip>
          <a:srcRect t="7858"/>
          <a:stretch/>
        </p:blipFill>
        <p:spPr bwMode="auto">
          <a:xfrm>
            <a:off x="357188" y="-1"/>
            <a:ext cx="8429625" cy="681245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Worker and horses grinding grain, from the Appian Way, circa AD 225–250</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If anyone is not willing to work, do not let him eat</a:t>
            </a:r>
          </a:p>
        </p:txBody>
      </p:sp>
    </p:spTree>
    <p:extLst>
      <p:ext uri="{BB962C8B-B14F-4D97-AF65-F5344CB8AC3E}">
        <p14:creationId xmlns:p14="http://schemas.microsoft.com/office/powerpoint/2010/main" val="32968664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4 Lebanon, Syria, and Jordan\Beirut\Beirut, unloading vessel in harbor, mat01190.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106488" y="0"/>
            <a:ext cx="69310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Dockworkers unloading cargo from a vessel in harbor at Beirut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If anyone is not willing to work, do not let him eat</a:t>
            </a:r>
          </a:p>
        </p:txBody>
      </p:sp>
    </p:spTree>
    <p:extLst>
      <p:ext uri="{BB962C8B-B14F-4D97-AF65-F5344CB8AC3E}">
        <p14:creationId xmlns:p14="http://schemas.microsoft.com/office/powerpoint/2010/main" val="10065139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on a dirt road&#10;&#10;Description automatically generated">
            <a:extLst>
              <a:ext uri="{FF2B5EF4-FFF2-40B4-BE49-F238E27FC236}">
                <a16:creationId xmlns:a16="http://schemas.microsoft.com/office/drawing/2014/main" id="{D03C3C1D-F060-4548-9DFF-FC90AB985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Men resting in the shade at a camel market in </a:t>
            </a:r>
            <a:r>
              <a:rPr lang="en-US" dirty="0" err="1"/>
              <a:t>Ras</a:t>
            </a:r>
            <a:r>
              <a:rPr lang="en-US" dirty="0"/>
              <a:t> al-Ain</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If anyone is not willing to work, do not let him eat</a:t>
            </a:r>
          </a:p>
        </p:txBody>
      </p:sp>
    </p:spTree>
    <p:extLst>
      <p:ext uri="{BB962C8B-B14F-4D97-AF65-F5344CB8AC3E}">
        <p14:creationId xmlns:p14="http://schemas.microsoft.com/office/powerpoint/2010/main" val="2151749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sitting on the ground&#10;&#10;Description automatically generated">
            <a:extLst>
              <a:ext uri="{FF2B5EF4-FFF2-40B4-BE49-F238E27FC236}">
                <a16:creationId xmlns:a16="http://schemas.microsoft.com/office/drawing/2014/main" id="{295C67A4-839C-6143-A7E1-7C4EE8149FAA}"/>
              </a:ext>
            </a:extLst>
          </p:cNvPr>
          <p:cNvPicPr>
            <a:picLocks noChangeAspect="1"/>
          </p:cNvPicPr>
          <p:nvPr/>
        </p:nvPicPr>
        <p:blipFill rotWithShape="1">
          <a:blip r:embed="rId3">
            <a:extLst>
              <a:ext uri="{28A0092B-C50C-407E-A947-70E740481C1C}">
                <a14:useLocalDpi xmlns:a14="http://schemas.microsoft.com/office/drawing/2010/main" val="0"/>
              </a:ext>
            </a:extLst>
          </a:blip>
          <a:srcRect l="4527" t="9449" r="492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If anyone is not willing to work, do not let him eat</a:t>
            </a:r>
          </a:p>
        </p:txBody>
      </p:sp>
    </p:spTree>
    <p:extLst>
      <p:ext uri="{BB962C8B-B14F-4D97-AF65-F5344CB8AC3E}">
        <p14:creationId xmlns:p14="http://schemas.microsoft.com/office/powerpoint/2010/main" val="40709879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Board game with glass game pieces, Roman period</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For we hear that some of you walk in an undisciplined way, not busy at all</a:t>
            </a: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200"/>
                    </a14:imgEffect>
                    <a14:imgEffect>
                      <a14:brightnessContrast bright="2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8973388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cup, sitting&#10;&#10;Description automatically generated">
            <a:extLst>
              <a:ext uri="{FF2B5EF4-FFF2-40B4-BE49-F238E27FC236}">
                <a16:creationId xmlns:a16="http://schemas.microsoft.com/office/drawing/2014/main" id="{AADCC22F-A771-4288-8095-EFCEBD06A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9728"/>
            <a:ext cx="9144000" cy="6638544"/>
          </a:xfrm>
          <a:prstGeom prst="rect">
            <a:avLst/>
          </a:prstGeom>
        </p:spPr>
      </p:pic>
      <p:sp>
        <p:nvSpPr>
          <p:cNvPr id="2" name="Text Placeholder 1"/>
          <p:cNvSpPr>
            <a:spLocks noGrp="1"/>
          </p:cNvSpPr>
          <p:nvPr>
            <p:ph type="body" sz="quarter" idx="10"/>
          </p:nvPr>
        </p:nvSpPr>
        <p:spPr/>
        <p:txBody>
          <a:bodyPr/>
          <a:lstStyle/>
          <a:p>
            <a:r>
              <a:rPr lang="en-US" dirty="0"/>
              <a:t>Achilles and Ajax playing dice, on a black-figured Attic amphora from </a:t>
            </a:r>
            <a:r>
              <a:rPr lang="en-US" dirty="0" err="1"/>
              <a:t>Vulci</a:t>
            </a:r>
            <a:r>
              <a:rPr lang="en-US" dirty="0"/>
              <a:t>, circa 540–530 BC</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For we hear that some of you walk in an undisciplined way, not busy at all</a:t>
            </a:r>
          </a:p>
        </p:txBody>
      </p:sp>
    </p:spTree>
    <p:extLst>
      <p:ext uri="{BB962C8B-B14F-4D97-AF65-F5344CB8AC3E}">
        <p14:creationId xmlns:p14="http://schemas.microsoft.com/office/powerpoint/2010/main" val="3630003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dirt path next to a rock&#10;&#10;Description automatically generated">
            <a:extLst>
              <a:ext uri="{FF2B5EF4-FFF2-40B4-BE49-F238E27FC236}">
                <a16:creationId xmlns:a16="http://schemas.microsoft.com/office/drawing/2014/main" id="{93F11F42-EA60-A64E-BD9E-5AFC26D1E713}"/>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13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Starting line at the racecourse at Corinth, circa 200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23572254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Terracotta model of bed with sleeping woman, Greek, possibly from Eretria, 3rd c BC, tb09291977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545"/>
            <a:ext cx="9144000" cy="651091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Terracotta model of a bed with a sleeping woman, possibly from Eretria, 3rd century BC</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For we hear that some of you walk in an undisciplined way, not busy at all</a:t>
            </a:r>
          </a:p>
        </p:txBody>
      </p:sp>
    </p:spTree>
    <p:extLst>
      <p:ext uri="{BB962C8B-B14F-4D97-AF65-F5344CB8AC3E}">
        <p14:creationId xmlns:p14="http://schemas.microsoft.com/office/powerpoint/2010/main" val="34206719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upload.wikimedia.org/wikipedia/commons/thumb/c/c0/Bronze_Roman_cupping_vessel%2C_1-79_CE_Wellcome_L0058046.jpg/681px-Bronze_Roman_cupping_vessel%2C_1-79_CE_Wellcome_L0058046.jpg"/>
          <p:cNvPicPr>
            <a:picLocks noChangeAspect="1" noChangeArrowheads="1"/>
          </p:cNvPicPr>
          <p:nvPr/>
        </p:nvPicPr>
        <p:blipFill rotWithShape="1">
          <a:blip r:embed="rId3">
            <a:extLst>
              <a:ext uri="{28A0092B-C50C-407E-A947-70E740481C1C}">
                <a14:useLocalDpi xmlns:a14="http://schemas.microsoft.com/office/drawing/2010/main" val="0"/>
              </a:ext>
            </a:extLst>
          </a:blip>
          <a:srcRect t="12816" b="1740"/>
          <a:stretch/>
        </p:blipFill>
        <p:spPr bwMode="auto">
          <a:xfrm>
            <a:off x="1900457" y="1"/>
            <a:ext cx="53430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cupping vessel, from Pompeii, 1st century AD</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For we hear that some of you walk in an undisciplined way, not busy at all, but busybodies</a:t>
            </a:r>
          </a:p>
        </p:txBody>
      </p:sp>
    </p:spTree>
    <p:extLst>
      <p:ext uri="{BB962C8B-B14F-4D97-AF65-F5344CB8AC3E}">
        <p14:creationId xmlns:p14="http://schemas.microsoft.com/office/powerpoint/2010/main" val="8610565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DA5E1C-55DA-4796-B489-C035F0ADB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7082" y="311728"/>
            <a:ext cx="5949836" cy="6234545"/>
          </a:xfrm>
          <a:prstGeom prst="rect">
            <a:avLst/>
          </a:prstGeom>
        </p:spPr>
      </p:pic>
      <p:sp>
        <p:nvSpPr>
          <p:cNvPr id="2" name="Text Placeholder 1"/>
          <p:cNvSpPr>
            <a:spLocks noGrp="1"/>
          </p:cNvSpPr>
          <p:nvPr>
            <p:ph type="body" sz="quarter" idx="10"/>
          </p:nvPr>
        </p:nvSpPr>
        <p:spPr/>
        <p:txBody>
          <a:bodyPr/>
          <a:lstStyle/>
          <a:p>
            <a:r>
              <a:rPr lang="en-US" dirty="0"/>
              <a:t>Small monument with inscription mentioning patrons</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For we hear that some of you walk in an undisciplined way, not busy at all, but busybodies</a:t>
            </a:r>
          </a:p>
        </p:txBody>
      </p:sp>
    </p:spTree>
    <p:extLst>
      <p:ext uri="{BB962C8B-B14F-4D97-AF65-F5344CB8AC3E}">
        <p14:creationId xmlns:p14="http://schemas.microsoft.com/office/powerpoint/2010/main" val="28119232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234"/>
          <a:stretch/>
        </p:blipFill>
        <p:spPr>
          <a:xfrm>
            <a:off x="0" y="133350"/>
            <a:ext cx="9144000" cy="6724650"/>
          </a:xfrm>
          <a:prstGeom prst="rect">
            <a:avLst/>
          </a:prstGeom>
        </p:spPr>
      </p:pic>
      <p:sp>
        <p:nvSpPr>
          <p:cNvPr id="2" name="Text Placeholder 1"/>
          <p:cNvSpPr>
            <a:spLocks noGrp="1"/>
          </p:cNvSpPr>
          <p:nvPr>
            <p:ph type="body" sz="quarter" idx="10"/>
          </p:nvPr>
        </p:nvSpPr>
        <p:spPr/>
        <p:txBody>
          <a:bodyPr/>
          <a:lstStyle/>
          <a:p>
            <a:r>
              <a:rPr lang="en-US" dirty="0"/>
              <a:t>Gravestones showing scenes from daily life, from Thessalonica</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4776005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animal, cow&#10;&#10;Description automatically generated">
            <a:extLst>
              <a:ext uri="{FF2B5EF4-FFF2-40B4-BE49-F238E27FC236}">
                <a16:creationId xmlns:a16="http://schemas.microsoft.com/office/drawing/2014/main" id="{591095C0-9A24-7249-ACE7-073CE0260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4150"/>
            <a:ext cx="9144000" cy="6489700"/>
          </a:xfrm>
          <a:prstGeom prst="rect">
            <a:avLst/>
          </a:prstGeom>
        </p:spPr>
      </p:pic>
      <p:sp>
        <p:nvSpPr>
          <p:cNvPr id="2" name="Text Placeholder 1"/>
          <p:cNvSpPr>
            <a:spLocks noGrp="1"/>
          </p:cNvSpPr>
          <p:nvPr>
            <p:ph type="body" sz="quarter" idx="10"/>
          </p:nvPr>
        </p:nvSpPr>
        <p:spPr/>
        <p:txBody>
          <a:bodyPr/>
          <a:lstStyle/>
          <a:p>
            <a:r>
              <a:rPr lang="en-US" dirty="0"/>
              <a:t>Man plowing with cow and donkey yoked together</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35612327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box, stone, sitting&#10;&#10;Description automatically generated">
            <a:extLst>
              <a:ext uri="{FF2B5EF4-FFF2-40B4-BE49-F238E27FC236}">
                <a16:creationId xmlns:a16="http://schemas.microsoft.com/office/drawing/2014/main" id="{DA552E1B-EA3F-6C41-8EE6-298ED8E519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173" y="0"/>
            <a:ext cx="7561654" cy="6858000"/>
          </a:xfrm>
          <a:prstGeom prst="rect">
            <a:avLst/>
          </a:prstGeom>
        </p:spPr>
      </p:pic>
      <p:sp>
        <p:nvSpPr>
          <p:cNvPr id="2" name="Text Placeholder 1"/>
          <p:cNvSpPr>
            <a:spLocks noGrp="1"/>
          </p:cNvSpPr>
          <p:nvPr>
            <p:ph type="body" sz="quarter" idx="10"/>
          </p:nvPr>
        </p:nvSpPr>
        <p:spPr/>
        <p:txBody>
          <a:bodyPr/>
          <a:lstStyle/>
          <a:p>
            <a:r>
              <a:rPr lang="en-US" dirty="0"/>
              <a:t>Funerary stela with portraits of the deceased couple and a plowing scene, 1st century AD</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6779705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6 Traditional Life and Customs\Agricultural Life, Grain Harvest\Reaping harvest, mat060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Workers harvesting grain in the Judean hills</a:t>
            </a:r>
          </a:p>
        </p:txBody>
      </p:sp>
      <p:sp>
        <p:nvSpPr>
          <p:cNvPr id="4" name="Text Placeholder 3"/>
          <p:cNvSpPr>
            <a:spLocks noGrp="1"/>
          </p:cNvSpPr>
          <p:nvPr>
            <p:ph type="body" sz="quarter" idx="12"/>
          </p:nvPr>
        </p:nvSpPr>
        <p:spPr/>
        <p:txBody>
          <a:bodyPr/>
          <a:lstStyle/>
          <a:p>
            <a:r>
              <a:rPr lang="en-US" dirty="0"/>
              <a:t>3:12</a:t>
            </a:r>
          </a:p>
        </p:txBody>
      </p:sp>
      <p:sp>
        <p:nvSpPr>
          <p:cNvPr id="2" name="Title 1"/>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4833211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standing, water&#10;&#10;Description automatically generated">
            <a:extLst>
              <a:ext uri="{FF2B5EF4-FFF2-40B4-BE49-F238E27FC236}">
                <a16:creationId xmlns:a16="http://schemas.microsoft.com/office/drawing/2014/main" id="{C84AC8F1-9041-3348-89CB-605E62CB1E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900"/>
            <a:ext cx="9144000" cy="6426200"/>
          </a:xfrm>
          <a:prstGeom prst="rect">
            <a:avLst/>
          </a:prstGeom>
        </p:spPr>
      </p:pic>
      <p:sp>
        <p:nvSpPr>
          <p:cNvPr id="2" name="Text Placeholder 1"/>
          <p:cNvSpPr>
            <a:spLocks noGrp="1"/>
          </p:cNvSpPr>
          <p:nvPr>
            <p:ph type="body" sz="quarter" idx="10"/>
          </p:nvPr>
        </p:nvSpPr>
        <p:spPr/>
        <p:txBody>
          <a:bodyPr/>
          <a:lstStyle/>
          <a:p>
            <a:r>
              <a:rPr lang="en-US" dirty="0"/>
              <a:t>Man threshing wheat on threshing floor of </a:t>
            </a:r>
            <a:r>
              <a:rPr lang="en-US" dirty="0" err="1"/>
              <a:t>Sepphoris</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19847362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walking down a dirt road&#10;&#10;Description automatically generated">
            <a:extLst>
              <a:ext uri="{FF2B5EF4-FFF2-40B4-BE49-F238E27FC236}">
                <a16:creationId xmlns:a16="http://schemas.microsoft.com/office/drawing/2014/main" id="{7B0ED3F5-4499-EB4A-913B-CF0DCA747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450"/>
            <a:ext cx="9144000" cy="6515100"/>
          </a:xfrm>
          <a:prstGeom prst="rect">
            <a:avLst/>
          </a:prstGeom>
        </p:spPr>
      </p:pic>
      <p:sp>
        <p:nvSpPr>
          <p:cNvPr id="2" name="Text Placeholder 1"/>
          <p:cNvSpPr>
            <a:spLocks noGrp="1"/>
          </p:cNvSpPr>
          <p:nvPr>
            <p:ph type="body" sz="quarter" idx="10"/>
          </p:nvPr>
        </p:nvSpPr>
        <p:spPr/>
        <p:txBody>
          <a:bodyPr/>
          <a:lstStyle/>
          <a:p>
            <a:r>
              <a:rPr lang="en-US" dirty="0"/>
              <a:t>Men winnowing grain on threshing floor near </a:t>
            </a:r>
            <a:r>
              <a:rPr lang="en-US" dirty="0" err="1"/>
              <a:t>Halhul</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8539318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view of a city&#10;&#10;Description automatically generated">
            <a:extLst>
              <a:ext uri="{FF2B5EF4-FFF2-40B4-BE49-F238E27FC236}">
                <a16:creationId xmlns:a16="http://schemas.microsoft.com/office/drawing/2014/main" id="{7BDF9586-12D8-C44C-AF51-42E3A1D6D3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
        <p:nvSpPr>
          <p:cNvPr id="2" name="Text Placeholder 1"/>
          <p:cNvSpPr>
            <a:spLocks noGrp="1"/>
          </p:cNvSpPr>
          <p:nvPr>
            <p:ph type="body" sz="quarter" idx="10"/>
          </p:nvPr>
        </p:nvSpPr>
        <p:spPr/>
        <p:txBody>
          <a:bodyPr/>
          <a:lstStyle/>
          <a:p>
            <a:r>
              <a:rPr lang="en-US" dirty="0"/>
              <a:t>Thessalonica (from the north)</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869215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Starting line with runners at the </a:t>
            </a:r>
            <a:r>
              <a:rPr lang="en-US" dirty="0" err="1"/>
              <a:t>Isthmia</a:t>
            </a:r>
            <a:r>
              <a:rPr lang="en-US" dirty="0"/>
              <a:t> Classical stadium</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spTree>
    <p:extLst>
      <p:ext uri="{BB962C8B-B14F-4D97-AF65-F5344CB8AC3E}">
        <p14:creationId xmlns:p14="http://schemas.microsoft.com/office/powerpoint/2010/main" val="24692746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Fishermen with boats filled with fish on the Sea of Galilee</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pic>
        <p:nvPicPr>
          <p:cNvPr id="6" name="Picture 5" descr="A small boat in a body of water&#10;&#10;Description automatically generated">
            <a:extLst>
              <a:ext uri="{FF2B5EF4-FFF2-40B4-BE49-F238E27FC236}">
                <a16:creationId xmlns:a16="http://schemas.microsoft.com/office/drawing/2014/main" id="{FC996068-165D-E64E-9DF2-2054365CC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1950"/>
            <a:ext cx="9144000" cy="6134100"/>
          </a:xfrm>
          <a:prstGeom prst="rect">
            <a:avLst/>
          </a:prstGeom>
        </p:spPr>
      </p:pic>
    </p:spTree>
    <p:extLst>
      <p:ext uri="{BB962C8B-B14F-4D97-AF65-F5344CB8AC3E}">
        <p14:creationId xmlns:p14="http://schemas.microsoft.com/office/powerpoint/2010/main" val="35199095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on a beach&#10;&#10;Description automatically generated">
            <a:extLst>
              <a:ext uri="{FF2B5EF4-FFF2-40B4-BE49-F238E27FC236}">
                <a16:creationId xmlns:a16="http://schemas.microsoft.com/office/drawing/2014/main" id="{08BDE4CE-E162-0844-8639-6683D9766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900"/>
            <a:ext cx="9144000" cy="6426200"/>
          </a:xfrm>
          <a:prstGeom prst="rect">
            <a:avLst/>
          </a:prstGeom>
        </p:spPr>
      </p:pic>
      <p:sp>
        <p:nvSpPr>
          <p:cNvPr id="2" name="Text Placeholder 1"/>
          <p:cNvSpPr>
            <a:spLocks noGrp="1"/>
          </p:cNvSpPr>
          <p:nvPr>
            <p:ph type="body" sz="quarter" idx="10"/>
          </p:nvPr>
        </p:nvSpPr>
        <p:spPr/>
        <p:txBody>
          <a:bodyPr/>
          <a:lstStyle/>
          <a:p>
            <a:r>
              <a:rPr lang="en-US" dirty="0"/>
              <a:t>Fishermen drawing in dragnet on the Sea of Galilee</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4069893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on a rocky beach&#10;&#10;Description automatically generated">
            <a:extLst>
              <a:ext uri="{FF2B5EF4-FFF2-40B4-BE49-F238E27FC236}">
                <a16:creationId xmlns:a16="http://schemas.microsoft.com/office/drawing/2014/main" id="{BA9952DA-FB88-8A48-A5CF-7DE477E54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Fishermen mending their nets near Tiberias</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5309858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Public\_Bethany\luke02\Carpenter shop, tb0311145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2432"/>
            <a:ext cx="9144000" cy="60531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Carpenter shop reconstruction</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41625379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x-none" dirty="0"/>
              <a:t>Carpenters with bow drill and adze in Petosiris temple-tomb</a:t>
            </a:r>
            <a:r>
              <a:rPr lang="en-US" dirty="0"/>
              <a:t>, from </a:t>
            </a:r>
            <a:r>
              <a:rPr lang="x-none" dirty="0"/>
              <a:t>Tuna el-Gebel</a:t>
            </a:r>
            <a:r>
              <a:rPr lang="en-US" dirty="0"/>
              <a:t>, circa 350 BC</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pic>
        <p:nvPicPr>
          <p:cNvPr id="6" name="Picture 5">
            <a:extLst>
              <a:ext uri="{FF2B5EF4-FFF2-40B4-BE49-F238E27FC236}">
                <a16:creationId xmlns:a16="http://schemas.microsoft.com/office/drawing/2014/main" id="{ACE1985E-3DD6-4C23-A4F0-9A98BC70A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347"/>
            <a:ext cx="9144000" cy="5295305"/>
          </a:xfrm>
          <a:prstGeom prst="rect">
            <a:avLst/>
          </a:prstGeom>
        </p:spPr>
      </p:pic>
    </p:spTree>
    <p:extLst>
      <p:ext uri="{BB962C8B-B14F-4D97-AF65-F5344CB8AC3E}">
        <p14:creationId xmlns:p14="http://schemas.microsoft.com/office/powerpoint/2010/main" val="42243706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Users\Public\_Bethany\luke02\Village carpenter with awl, mat05292.jpg"/>
          <p:cNvPicPr>
            <a:picLocks noChangeAspect="1" noChangeArrowheads="1"/>
          </p:cNvPicPr>
          <p:nvPr/>
        </p:nvPicPr>
        <p:blipFill rotWithShape="1">
          <a:blip r:embed="rId3">
            <a:extLst>
              <a:ext uri="{28A0092B-C50C-407E-A947-70E740481C1C}">
                <a14:useLocalDpi xmlns:a14="http://schemas.microsoft.com/office/drawing/2010/main" val="0"/>
              </a:ext>
            </a:extLst>
          </a:blip>
          <a:srcRect t="2880" b="14241"/>
          <a:stretch/>
        </p:blipFill>
        <p:spPr bwMode="auto">
          <a:xfrm>
            <a:off x="638616" y="0"/>
            <a:ext cx="7866768" cy="684167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Village carpenter working with awl</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9430166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umbrella, man, boat&#10;&#10;Description automatically generated">
            <a:extLst>
              <a:ext uri="{FF2B5EF4-FFF2-40B4-BE49-F238E27FC236}">
                <a16:creationId xmlns:a16="http://schemas.microsoft.com/office/drawing/2014/main" id="{14F6441A-557F-E34B-B523-32ED1C53E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Bedouins churning butter</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13253417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Olive oil press</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pic>
        <p:nvPicPr>
          <p:cNvPr id="7" name="Picture 6" descr="A chair sitting in front of a building&#10;&#10;Description automatically generated">
            <a:extLst>
              <a:ext uri="{FF2B5EF4-FFF2-40B4-BE49-F238E27FC236}">
                <a16:creationId xmlns:a16="http://schemas.microsoft.com/office/drawing/2014/main" id="{63B29019-CAA6-0C4D-99DC-1904D44C22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7517483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concrete, building, trick&#10;&#10;Description automatically generated">
            <a:extLst>
              <a:ext uri="{FF2B5EF4-FFF2-40B4-BE49-F238E27FC236}">
                <a16:creationId xmlns:a16="http://schemas.microsoft.com/office/drawing/2014/main" id="{6292E6FA-02BD-8945-8C87-1B23E2C2EF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104" y="400050"/>
            <a:ext cx="8159496" cy="6119622"/>
          </a:xfrm>
          <a:prstGeom prst="rect">
            <a:avLst/>
          </a:prstGeom>
        </p:spPr>
      </p:pic>
      <p:sp>
        <p:nvSpPr>
          <p:cNvPr id="2" name="Text Placeholder 1"/>
          <p:cNvSpPr>
            <a:spLocks noGrp="1"/>
          </p:cNvSpPr>
          <p:nvPr>
            <p:ph type="body" sz="quarter" idx="10"/>
          </p:nvPr>
        </p:nvSpPr>
        <p:spPr/>
        <p:txBody>
          <a:bodyPr/>
          <a:lstStyle/>
          <a:p>
            <a:r>
              <a:rPr lang="en-US" dirty="0"/>
              <a:t>Roman period winepress</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0314229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beach, man, herd&#10;&#10;Description automatically generated">
            <a:extLst>
              <a:ext uri="{FF2B5EF4-FFF2-40B4-BE49-F238E27FC236}">
                <a16:creationId xmlns:a16="http://schemas.microsoft.com/office/drawing/2014/main" id="{4889C0B6-E93F-2348-8EB8-2647331D4A86}"/>
              </a:ext>
            </a:extLst>
          </p:cNvPr>
          <p:cNvPicPr>
            <a:picLocks noChangeAspect="1"/>
          </p:cNvPicPr>
          <p:nvPr/>
        </p:nvPicPr>
        <p:blipFill rotWithShape="1">
          <a:blip r:embed="rId3">
            <a:extLst>
              <a:ext uri="{28A0092B-C50C-407E-A947-70E740481C1C}">
                <a14:useLocalDpi xmlns:a14="http://schemas.microsoft.com/office/drawing/2010/main" val="0"/>
              </a:ext>
            </a:extLst>
          </a:blip>
          <a:srcRect t="12886" b="13889"/>
          <a:stretch/>
        </p:blipFill>
        <p:spPr>
          <a:xfrm>
            <a:off x="1282398" y="0"/>
            <a:ext cx="6579205" cy="6841671"/>
          </a:xfrm>
          <a:prstGeom prst="rect">
            <a:avLst/>
          </a:prstGeom>
        </p:spPr>
      </p:pic>
      <p:sp>
        <p:nvSpPr>
          <p:cNvPr id="2" name="Text Placeholder 1"/>
          <p:cNvSpPr>
            <a:spLocks noGrp="1"/>
          </p:cNvSpPr>
          <p:nvPr>
            <p:ph type="body" sz="quarter" idx="10"/>
          </p:nvPr>
        </p:nvSpPr>
        <p:spPr/>
        <p:txBody>
          <a:bodyPr/>
          <a:lstStyle/>
          <a:p>
            <a:r>
              <a:rPr lang="en-US" dirty="0"/>
              <a:t>Bedouin shepherdess spinning wool</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727035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Panathenaic Olympic stadium in Athens</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Brothers, pray for us that the word of the Lord may progress and be glorified</a:t>
            </a:r>
          </a:p>
        </p:txBody>
      </p:sp>
      <p:pic>
        <p:nvPicPr>
          <p:cNvPr id="6" name="Picture 5" descr="A picture containing outdoor, man, riding, board&#10;&#10;Description automatically generated">
            <a:extLst>
              <a:ext uri="{FF2B5EF4-FFF2-40B4-BE49-F238E27FC236}">
                <a16:creationId xmlns:a16="http://schemas.microsoft.com/office/drawing/2014/main" id="{9B632197-5BE3-7144-9FB4-88512C559A42}"/>
              </a:ext>
            </a:extLst>
          </p:cNvPr>
          <p:cNvPicPr>
            <a:picLocks noChangeAspect="1"/>
          </p:cNvPicPr>
          <p:nvPr/>
        </p:nvPicPr>
        <p:blipFill rotWithShape="1">
          <a:blip r:embed="rId3">
            <a:extLst>
              <a:ext uri="{28A0092B-C50C-407E-A947-70E740481C1C}">
                <a14:useLocalDpi xmlns:a14="http://schemas.microsoft.com/office/drawing/2010/main" val="0"/>
              </a:ext>
            </a:extLst>
          </a:blip>
          <a:srcRect r="1297"/>
          <a:stretch/>
        </p:blipFill>
        <p:spPr>
          <a:xfrm>
            <a:off x="-1" y="369332"/>
            <a:ext cx="9144001" cy="6150340"/>
          </a:xfrm>
          <a:prstGeom prst="rect">
            <a:avLst/>
          </a:prstGeom>
        </p:spPr>
      </p:pic>
    </p:spTree>
    <p:extLst>
      <p:ext uri="{BB962C8B-B14F-4D97-AF65-F5344CB8AC3E}">
        <p14:creationId xmlns:p14="http://schemas.microsoft.com/office/powerpoint/2010/main" val="17445272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ld, dirty, sitting&#10;&#10;Description automatically generated">
            <a:extLst>
              <a:ext uri="{FF2B5EF4-FFF2-40B4-BE49-F238E27FC236}">
                <a16:creationId xmlns:a16="http://schemas.microsoft.com/office/drawing/2014/main" id="{4B66ABBE-4E49-2D4E-87ED-C1519E480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Loom weight reconstruction</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15774967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sitting, glass&#10;&#10;Description automatically generated">
            <a:extLst>
              <a:ext uri="{FF2B5EF4-FFF2-40B4-BE49-F238E27FC236}">
                <a16:creationId xmlns:a16="http://schemas.microsoft.com/office/drawing/2014/main" id="{24357D15-B6AF-1E40-BD98-4E367B6E6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025" y="0"/>
            <a:ext cx="4171950" cy="6858000"/>
          </a:xfrm>
          <a:prstGeom prst="rect">
            <a:avLst/>
          </a:prstGeom>
        </p:spPr>
      </p:pic>
      <p:sp>
        <p:nvSpPr>
          <p:cNvPr id="2" name="Text Placeholder 1"/>
          <p:cNvSpPr>
            <a:spLocks noGrp="1"/>
          </p:cNvSpPr>
          <p:nvPr>
            <p:ph type="body" sz="quarter" idx="10"/>
          </p:nvPr>
        </p:nvSpPr>
        <p:spPr/>
        <p:txBody>
          <a:bodyPr/>
          <a:lstStyle/>
          <a:p>
            <a:r>
              <a:rPr lang="en-US" dirty="0"/>
              <a:t>Attic black-figure oil flask with women spinning and weaving wool, circa 550–530 BC</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17360995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in a tent&#10;&#10;Description automatically generated">
            <a:extLst>
              <a:ext uri="{FF2B5EF4-FFF2-40B4-BE49-F238E27FC236}">
                <a16:creationId xmlns:a16="http://schemas.microsoft.com/office/drawing/2014/main" id="{089C16E8-7B20-7C44-8D8A-9E4CF4442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woman weaving</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41397681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Weavers with looms and thread spinning, from Thebes, circa 20th century BC</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pic>
        <p:nvPicPr>
          <p:cNvPr id="7" name="Picture 6" descr="A picture containing wooden, table, indoor, sitting&#10;&#10;Description automatically generated">
            <a:extLst>
              <a:ext uri="{FF2B5EF4-FFF2-40B4-BE49-F238E27FC236}">
                <a16:creationId xmlns:a16="http://schemas.microsoft.com/office/drawing/2014/main" id="{DF016C5E-4BF7-1F4E-9A6D-70A046470A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9300"/>
            <a:ext cx="9144000" cy="5359400"/>
          </a:xfrm>
          <a:prstGeom prst="rect">
            <a:avLst/>
          </a:prstGeom>
        </p:spPr>
      </p:pic>
    </p:spTree>
    <p:extLst>
      <p:ext uri="{BB962C8B-B14F-4D97-AF65-F5344CB8AC3E}">
        <p14:creationId xmlns:p14="http://schemas.microsoft.com/office/powerpoint/2010/main" val="13208164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posing for a photo&#10;&#10;Description automatically generated">
            <a:extLst>
              <a:ext uri="{FF2B5EF4-FFF2-40B4-BE49-F238E27FC236}">
                <a16:creationId xmlns:a16="http://schemas.microsoft.com/office/drawing/2014/main" id="{37F1DF0D-421A-2A4A-82F9-33024985C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Women washing clothes in Nazareth</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085122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field, white&#10;&#10;Description automatically generated">
            <a:extLst>
              <a:ext uri="{FF2B5EF4-FFF2-40B4-BE49-F238E27FC236}">
                <a16:creationId xmlns:a16="http://schemas.microsoft.com/office/drawing/2014/main" id="{1CD05508-273E-8648-8803-0A6FF48B4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Woman finishing store jar</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a:t>
            </a:r>
          </a:p>
        </p:txBody>
      </p:sp>
    </p:spTree>
    <p:extLst>
      <p:ext uri="{BB962C8B-B14F-4D97-AF65-F5344CB8AC3E}">
        <p14:creationId xmlns:p14="http://schemas.microsoft.com/office/powerpoint/2010/main" val="25014346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Spain Museums\Emporiae Museum-pcb\Clay figure of baker, grave good from tomb of child at Emporiae, 5th-4th c BC, tb09221908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1"/>
          <a:stretch/>
        </p:blipFill>
        <p:spPr bwMode="auto">
          <a:xfrm>
            <a:off x="2114550" y="0"/>
            <a:ext cx="485417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figure of a baker, from the tomb of a child at </a:t>
            </a:r>
            <a:r>
              <a:rPr lang="en-US" dirty="0" err="1"/>
              <a:t>Emporiae</a:t>
            </a:r>
            <a:r>
              <a:rPr lang="en-US" dirty="0"/>
              <a:t>, circa 400 BC</a:t>
            </a:r>
            <a:endParaRPr lang="x-none"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 and eat their own bread</a:t>
            </a:r>
          </a:p>
        </p:txBody>
      </p:sp>
    </p:spTree>
    <p:extLst>
      <p:ext uri="{BB962C8B-B14F-4D97-AF65-F5344CB8AC3E}">
        <p14:creationId xmlns:p14="http://schemas.microsoft.com/office/powerpoint/2010/main" val="19538960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n the wall&#10;&#10;Description automatically generated">
            <a:extLst>
              <a:ext uri="{FF2B5EF4-FFF2-40B4-BE49-F238E27FC236}">
                <a16:creationId xmlns:a16="http://schemas.microsoft.com/office/drawing/2014/main" id="{31B6F5D5-A010-464B-9494-3CB1BFE2E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8255"/>
            <a:ext cx="9144000" cy="6391656"/>
          </a:xfrm>
          <a:prstGeom prst="rect">
            <a:avLst/>
          </a:prstGeom>
        </p:spPr>
      </p:pic>
      <p:sp>
        <p:nvSpPr>
          <p:cNvPr id="2" name="Text Placeholder 1"/>
          <p:cNvSpPr>
            <a:spLocks noGrp="1"/>
          </p:cNvSpPr>
          <p:nvPr>
            <p:ph type="body" sz="quarter" idx="10"/>
          </p:nvPr>
        </p:nvSpPr>
        <p:spPr/>
        <p:txBody>
          <a:bodyPr/>
          <a:lstStyle/>
          <a:p>
            <a:r>
              <a:rPr lang="en-US" dirty="0"/>
              <a:t>Fresco with partridges, eggs, and wine, from Pompeii, 1st century AD</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We command such persons in the Lord Jesus Christ to work quietly and eat their own bread</a:t>
            </a:r>
          </a:p>
        </p:txBody>
      </p:sp>
    </p:spTree>
    <p:extLst>
      <p:ext uri="{BB962C8B-B14F-4D97-AF65-F5344CB8AC3E}">
        <p14:creationId xmlns:p14="http://schemas.microsoft.com/office/powerpoint/2010/main" val="10627149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04 0Adds 2012\19 Museum\Rome Museums\National Museum\Statues\White marble portrait of Hypnos as sleepy young man, winged temples, maybe copy of late 2nd c BC model, AD 117-138, from Villa of Hadrian in Tivoli, tb05131774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725" y="0"/>
            <a:ext cx="6686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White marble portrait of Hypnos as sleepy young man, AD 117–138</a:t>
            </a:r>
            <a:endParaRPr lang="x-none" dirty="0"/>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Brothers, do not become discouraged in doing good</a:t>
            </a:r>
          </a:p>
        </p:txBody>
      </p:sp>
    </p:spTree>
    <p:extLst>
      <p:ext uri="{BB962C8B-B14F-4D97-AF65-F5344CB8AC3E}">
        <p14:creationId xmlns:p14="http://schemas.microsoft.com/office/powerpoint/2010/main" val="187960589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Carving of an </a:t>
            </a:r>
            <a:r>
              <a:rPr lang="en-US" dirty="0" err="1"/>
              <a:t>Archigallus</a:t>
            </a:r>
            <a:r>
              <a:rPr lang="en-US" dirty="0"/>
              <a:t>, 3rd century AD</a:t>
            </a:r>
            <a:endParaRPr lang="x-none" dirty="0"/>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Brothers, do not become discouraged in doing good</a:t>
            </a:r>
          </a:p>
        </p:txBody>
      </p:sp>
      <p:pic>
        <p:nvPicPr>
          <p:cNvPr id="3074" name="Picture 2" descr="C:\Users\Kris\Documents\Bolen\04 0Adds 2012\19 Museum\Rome Museums\Ostia Museum\Archigallus, 3rd c AD, tb05171728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46163"/>
            <a:ext cx="9144000" cy="4764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3666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matson named\Manners and Customs\z4PowerPoint\Man and His Work\Clothing\sr\01257uWeaver of outer garments.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matson named\Manners and Customs\z4PowerPoint\Man and His Work\Food preparation\sr\04287uPeasants eating meal.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1_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7.potx" id="{2ED97AF0-FE8D-4FAC-AF07-EFA41726BF38}" vid="{95ED0F0F-776A-48E4-B073-7DB6F5A5811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1416</TotalTime>
  <Words>12882</Words>
  <Application>Microsoft Office PowerPoint</Application>
  <PresentationFormat>On-screen Show (4:3)</PresentationFormat>
  <Paragraphs>865</Paragraphs>
  <Slides>115</Slides>
  <Notes>115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115</vt:i4>
      </vt:variant>
    </vt:vector>
  </HeadingPairs>
  <TitlesOfParts>
    <vt:vector size="120" baseType="lpstr">
      <vt:lpstr>Arial</vt:lpstr>
      <vt:lpstr>Calibri</vt:lpstr>
      <vt:lpstr>Times New Roman</vt:lpstr>
      <vt:lpstr>PhotoCompanion</vt:lpstr>
      <vt:lpstr>1_PhotoCompanion</vt:lpstr>
      <vt:lpstr>2 Thessalonians 3</vt:lpstr>
      <vt:lpstr>Brothers, pray for us</vt:lpstr>
      <vt:lpstr>Brothers, pray for us</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Brothers, pray for us that the word of the Lord may progress and be glorified</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Pray that we may be delivered from perverse and evil men, for not all have faith</vt:lpstr>
      <vt:lpstr>But the Lord is faithful, and He will establish you</vt:lpstr>
      <vt:lpstr>But the Lord is faithful, and He will establish you</vt:lpstr>
      <vt:lpstr>But the Lord is faithful, and He will establish you and guard you</vt:lpstr>
      <vt:lpstr>But the Lord is faithful, and He will establish you and guard you</vt:lpstr>
      <vt:lpstr>But the Lord is faithful, and He will establish you and guard you</vt:lpstr>
      <vt:lpstr>But the Lord is faithful, and He will establish you and guard you from the evil one</vt:lpstr>
      <vt:lpstr>But the Lord is faithful, and He will establish you and guard you from the evil one</vt:lpstr>
      <vt:lpstr>But the Lord is faithful, and He will establish you and guard you from the evil one</vt:lpstr>
      <vt:lpstr>We are convinced in the Lord concerning you</vt:lpstr>
      <vt:lpstr>That you are doing and will do as we have instructed</vt:lpstr>
      <vt:lpstr>That you are doing and will do as we have instructed</vt:lpstr>
      <vt:lpstr>And may the Lord direct your hearts in the love of God</vt:lpstr>
      <vt:lpstr>And may the Lord direct your hearts in the love of God and in the steadfastness of Christ</vt:lpstr>
      <vt:lpstr>And may the Lord direct your hearts in the love of God and in the steadfastness of Christ</vt:lpstr>
      <vt:lpstr>Keep away from every brother who leads an unruly life</vt:lpstr>
      <vt:lpstr>Keep away from every brother who leads an unruly life</vt:lpstr>
      <vt:lpstr>Keep away from every brother who leads an unruly life</vt:lpstr>
      <vt:lpstr>Keep away from every brother who leads an unruly life</vt:lpstr>
      <vt:lpstr>Keep away from every brother who leads an unruly life</vt:lpstr>
      <vt:lpstr>Rather imitate us</vt:lpstr>
      <vt:lpstr>Rather imitate us</vt:lpstr>
      <vt:lpstr>Rather imitate us, for we did not behave inappropriately when we were with you</vt:lpstr>
      <vt:lpstr>We did not eat anyone’s bread without paying for it</vt:lpstr>
      <vt:lpstr>We did not eat anyone’s bread without paying for it</vt:lpstr>
      <vt:lpstr>We did not eat anyone’s bread without paying for it</vt:lpstr>
      <vt:lpstr>We did not eat anyone’s bread without paying for it</vt:lpstr>
      <vt:lpstr>We did not eat anyone’s bread without paying for it</vt:lpstr>
      <vt:lpstr>We did not eat anyone’s bread without paying for it</vt:lpstr>
      <vt:lpstr>Instead, we worked hard night and day so that we would not be a burden to any of you</vt:lpstr>
      <vt:lpstr>Instead, we worked hard night and day so that we would not be a burden to any of you</vt:lpstr>
      <vt:lpstr>Instead, we worked hard night and day so that we would not be a burden to any of you</vt:lpstr>
      <vt:lpstr>Instead, we worked hard night and day so that we would not be a burden to any of you</vt:lpstr>
      <vt:lpstr>Instead, we worked hard night and day so that we would not be a burden to any of you</vt:lpstr>
      <vt:lpstr>In order to give ourselves as an example for you</vt:lpstr>
      <vt:lpstr>In order to give ourselves as an example for you</vt:lpstr>
      <vt:lpstr>In order to give ourselves as an example for you, that you should imitate us</vt:lpstr>
      <vt:lpstr>If anyone is not willing to work, do not let him eat</vt:lpstr>
      <vt:lpstr>If anyone is not willing to work, do not let him eat</vt:lpstr>
      <vt:lpstr>If anyone is not willing to work, do not let him eat</vt:lpstr>
      <vt:lpstr>If anyone is not willing to work, do not let him eat</vt:lpstr>
      <vt:lpstr>If anyone is not willing to work, do not let him eat</vt:lpstr>
      <vt:lpstr>For we hear that some of you walk in an undisciplined way, not busy at all</vt:lpstr>
      <vt:lpstr>For we hear that some of you walk in an undisciplined way, not busy at all</vt:lpstr>
      <vt:lpstr>For we hear that some of you walk in an undisciplined way, not busy at all</vt:lpstr>
      <vt:lpstr>For we hear that some of you walk in an undisciplined way, not busy at all, but busybodies</vt:lpstr>
      <vt:lpstr>For we hear that some of you walk in an undisciplined way, not busy at all, but busybodies</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vt:lpstr>
      <vt:lpstr>We command such persons in the Lord Jesus Christ to work quietly and eat their own bread</vt:lpstr>
      <vt:lpstr>We command such persons in the Lord Jesus Christ to work quietly and eat their own bread</vt:lpstr>
      <vt:lpstr>Brothers, do not become discouraged in doing good</vt:lpstr>
      <vt:lpstr>Brothers, do not become discouraged in doing good</vt:lpstr>
      <vt:lpstr>If anyone does not obey our instruction in this epistle, note that person</vt:lpstr>
      <vt:lpstr>Do not associate with him, so that he may be ashamed</vt:lpstr>
      <vt:lpstr>But do not treat him as an enemy</vt:lpstr>
      <vt:lpstr>But do not treat him as an enemy, but warn him as a brother</vt:lpstr>
      <vt:lpstr>Now may the Lord of peace Himself give you peace always and in every way</vt:lpstr>
      <vt:lpstr>I, Paul, write this greeting in my own hand</vt:lpstr>
      <vt:lpstr>I, Paul, write this greeting in my own hand</vt:lpstr>
      <vt:lpstr>I, Paul, write this greeting in my own hand</vt:lpstr>
      <vt:lpstr>I, Paul, write this greeting in my own hand</vt:lpstr>
      <vt:lpstr>I, Paul, write this greeting in my own hand</vt:lpstr>
      <vt:lpstr>I, Paul, write this greeting in my own hand</vt:lpstr>
      <vt:lpstr>I, Paul, write this greeting in my own hand</vt:lpstr>
      <vt:lpstr>This is a sign of genuineness in all my letters; this is the way I write</vt:lpstr>
      <vt:lpstr>This is a sign of genuineness in all my letters; this is the way I write</vt:lpstr>
      <vt:lpstr>May the grace of our Lord Jesus Christ be with you all</vt:lpstr>
      <vt:lpstr>May the grace of our Lord Jesus Christ be with you all</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Thessalonians 3, Photo Companion to the Bible</dc:title>
  <dc:subject>Photo Companion to the Bible</dc:subject>
  <dc:creator>BiblePlaces.com</dc:creator>
  <cp:lastModifiedBy>Todd Bolen</cp:lastModifiedBy>
  <cp:revision>116</cp:revision>
  <dcterms:created xsi:type="dcterms:W3CDTF">2020-04-04T21:36:50Z</dcterms:created>
  <dcterms:modified xsi:type="dcterms:W3CDTF">2021-04-28T04:58:32Z</dcterms:modified>
</cp:coreProperties>
</file>